
<file path=[Content_Types].xml><?xml version="1.0" encoding="utf-8"?>
<Types xmlns="http://schemas.openxmlformats.org/package/2006/content-types">
  <Override PartName="/ppt/slides/slide29.xml" ContentType="application/vnd.openxmlformats-officedocument.presentationml.slide+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Override PartName="/ppt/notesSlides/notesSlide27.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32.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Default Extension="jpeg" ContentType="image/jpeg"/>
  <Override PartName="/ppt/slideLayouts/slideLayout3.xml" ContentType="application/vnd.openxmlformats-officedocument.presentationml.slideLayout+xml"/>
  <Override PartName="/ppt/notesSlides/notesSlide17.xml" ContentType="application/vnd.openxmlformats-officedocument.presentationml.notesSlide+xml"/>
  <Override PartName="/ppt/notesSlides/notesSlide28.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ppt/notesSlides/notesSlide3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Layouts/slideLayout8.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bookmarkIdSeed="3">
  <p:sldMasterIdLst>
    <p:sldMasterId id="2147483660" r:id="rId1"/>
  </p:sldMasterIdLst>
  <p:notesMasterIdLst>
    <p:notesMasterId r:id="rId37"/>
  </p:notesMasterIdLst>
  <p:handoutMasterIdLst>
    <p:handoutMasterId r:id="rId38"/>
  </p:handoutMasterIdLst>
  <p:sldIdLst>
    <p:sldId id="256" r:id="rId2"/>
    <p:sldId id="258" r:id="rId3"/>
    <p:sldId id="271" r:id="rId4"/>
    <p:sldId id="259" r:id="rId5"/>
    <p:sldId id="260" r:id="rId6"/>
    <p:sldId id="261" r:id="rId7"/>
    <p:sldId id="262" r:id="rId8"/>
    <p:sldId id="263" r:id="rId9"/>
    <p:sldId id="264" r:id="rId10"/>
    <p:sldId id="265" r:id="rId11"/>
    <p:sldId id="266" r:id="rId12"/>
    <p:sldId id="267" r:id="rId13"/>
    <p:sldId id="268" r:id="rId14"/>
    <p:sldId id="272" r:id="rId15"/>
    <p:sldId id="269" r:id="rId16"/>
    <p:sldId id="270" r:id="rId17"/>
    <p:sldId id="273" r:id="rId18"/>
    <p:sldId id="274" r:id="rId19"/>
    <p:sldId id="276" r:id="rId20"/>
    <p:sldId id="277" r:id="rId21"/>
    <p:sldId id="278" r:id="rId22"/>
    <p:sldId id="279" r:id="rId23"/>
    <p:sldId id="280" r:id="rId24"/>
    <p:sldId id="287" r:id="rId25"/>
    <p:sldId id="281" r:id="rId26"/>
    <p:sldId id="282" r:id="rId27"/>
    <p:sldId id="283" r:id="rId28"/>
    <p:sldId id="284" r:id="rId29"/>
    <p:sldId id="285" r:id="rId30"/>
    <p:sldId id="288" r:id="rId31"/>
    <p:sldId id="289" r:id="rId32"/>
    <p:sldId id="290" r:id="rId33"/>
    <p:sldId id="291" r:id="rId34"/>
    <p:sldId id="292" r:id="rId35"/>
    <p:sldId id="293" r:id="rId3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4" d="100"/>
          <a:sy n="74" d="100"/>
        </p:scale>
        <p:origin x="-1044"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notesMaster" Target="notesMasters/notesMaster1.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7C889C29-8EA0-497C-A714-B65CEBF1F881}" type="datetimeFigureOut">
              <a:rPr lang="en-US" smtClean="0"/>
              <a:pPr/>
              <a:t>10/15/2009</a:t>
            </a:fld>
            <a:endParaRPr lang="en-GB"/>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3B883C3A-6EEB-4A0C-86BE-4231A0830D5A}" type="slidenum">
              <a:rPr lang="en-GB" smtClean="0"/>
              <a:pPr/>
              <a:t>‹#›</a:t>
            </a:fld>
            <a:endParaRPr lang="en-GB"/>
          </a:p>
        </p:txBody>
      </p:sp>
    </p:spTree>
  </p:cSld>
  <p:clrMap bg1="lt1" tx1="dk1" bg2="lt2" tx2="dk2" accent1="accent1" accent2="accent2" accent3="accent3" accent4="accent4" accent5="accent5" accent6="accent6" hlink="hlink" folHlink="folHlink"/>
  <p:hf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F2FA025-2EEC-4967-AD79-77866EC4D723}" type="datetimeFigureOut">
              <a:rPr lang="en-US" smtClean="0"/>
              <a:pPr/>
              <a:t>10/15/2009</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1D3C264-9754-499A-92B0-64D22BCF0F40}" type="slidenum">
              <a:rPr lang="en-GB" smtClean="0"/>
              <a:pPr/>
              <a:t>‹#›</a:t>
            </a:fld>
            <a:endParaRPr lang="en-GB"/>
          </a:p>
        </p:txBody>
      </p:sp>
    </p:spTree>
  </p:cSld>
  <p:clrMap bg1="lt1" tx1="dk1" bg2="lt2" tx2="dk2" accent1="accent1" accent2="accent2" accent3="accent3" accent4="accent4" accent5="accent5" accent6="accent6" hlink="hlink" folHlink="folHlink"/>
  <p:hf hd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51D3C264-9754-499A-92B0-64D22BCF0F40}" type="slidenum">
              <a:rPr lang="en-GB" smtClean="0"/>
              <a:pPr/>
              <a:t>1</a:t>
            </a:fld>
            <a:endParaRPr lang="en-GB"/>
          </a:p>
        </p:txBody>
      </p:sp>
      <p:sp>
        <p:nvSpPr>
          <p:cNvPr id="5" name="Footer Placeholder 4"/>
          <p:cNvSpPr>
            <a:spLocks noGrp="1"/>
          </p:cNvSpPr>
          <p:nvPr>
            <p:ph type="ftr" sz="quarter" idx="11"/>
          </p:nvPr>
        </p:nvSpPr>
        <p:spPr/>
        <p:txBody>
          <a:bodyPr/>
          <a:lstStyle/>
          <a:p>
            <a:endParaRPr lang="en-GB"/>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A10EE62A-30BF-42FE-848E-F5813DDBF780}" type="slidenum">
              <a:rPr lang="en-GB" smtClean="0"/>
              <a:pPr/>
              <a:t>10</a:t>
            </a:fld>
            <a:endParaRPr lang="en-GB"/>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A10EE62A-30BF-42FE-848E-F5813DDBF780}" type="slidenum">
              <a:rPr lang="en-GB" smtClean="0"/>
              <a:pPr/>
              <a:t>11</a:t>
            </a:fld>
            <a:endParaRPr lang="en-GB"/>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A10EE62A-30BF-42FE-848E-F5813DDBF780}" type="slidenum">
              <a:rPr lang="en-GB" smtClean="0"/>
              <a:pPr/>
              <a:t>12</a:t>
            </a:fld>
            <a:endParaRPr lang="en-GB"/>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A10EE62A-30BF-42FE-848E-F5813DDBF780}" type="slidenum">
              <a:rPr lang="en-GB" smtClean="0"/>
              <a:pPr/>
              <a:t>13</a:t>
            </a:fld>
            <a:endParaRPr lang="en-GB"/>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Footer Placeholder 3"/>
          <p:cNvSpPr>
            <a:spLocks noGrp="1"/>
          </p:cNvSpPr>
          <p:nvPr>
            <p:ph type="ftr" sz="quarter" idx="10"/>
          </p:nvPr>
        </p:nvSpPr>
        <p:spPr/>
        <p:txBody>
          <a:bodyPr/>
          <a:lstStyle/>
          <a:p>
            <a:endParaRPr lang="en-GB"/>
          </a:p>
        </p:txBody>
      </p:sp>
      <p:sp>
        <p:nvSpPr>
          <p:cNvPr id="5" name="Slide Number Placeholder 4"/>
          <p:cNvSpPr>
            <a:spLocks noGrp="1"/>
          </p:cNvSpPr>
          <p:nvPr>
            <p:ph type="sldNum" sz="quarter" idx="11"/>
          </p:nvPr>
        </p:nvSpPr>
        <p:spPr/>
        <p:txBody>
          <a:bodyPr/>
          <a:lstStyle/>
          <a:p>
            <a:fld id="{51D3C264-9754-499A-92B0-64D22BCF0F40}" type="slidenum">
              <a:rPr lang="en-GB" smtClean="0"/>
              <a:pPr/>
              <a:t>14</a:t>
            </a:fld>
            <a:endParaRPr lang="en-GB"/>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A10EE62A-30BF-42FE-848E-F5813DDBF780}" type="slidenum">
              <a:rPr lang="en-GB" smtClean="0"/>
              <a:pPr/>
              <a:t>15</a:t>
            </a:fld>
            <a:endParaRPr lang="en-GB"/>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A10EE62A-30BF-42FE-848E-F5813DDBF780}" type="slidenum">
              <a:rPr lang="en-GB" smtClean="0"/>
              <a:pPr/>
              <a:t>16</a:t>
            </a:fld>
            <a:endParaRPr lang="en-GB"/>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Footer Placeholder 3"/>
          <p:cNvSpPr>
            <a:spLocks noGrp="1"/>
          </p:cNvSpPr>
          <p:nvPr>
            <p:ph type="ftr" sz="quarter" idx="10"/>
          </p:nvPr>
        </p:nvSpPr>
        <p:spPr/>
        <p:txBody>
          <a:bodyPr/>
          <a:lstStyle/>
          <a:p>
            <a:endParaRPr lang="en-GB"/>
          </a:p>
        </p:txBody>
      </p:sp>
      <p:sp>
        <p:nvSpPr>
          <p:cNvPr id="5" name="Slide Number Placeholder 4"/>
          <p:cNvSpPr>
            <a:spLocks noGrp="1"/>
          </p:cNvSpPr>
          <p:nvPr>
            <p:ph type="sldNum" sz="quarter" idx="11"/>
          </p:nvPr>
        </p:nvSpPr>
        <p:spPr/>
        <p:txBody>
          <a:bodyPr/>
          <a:lstStyle/>
          <a:p>
            <a:fld id="{51D3C264-9754-499A-92B0-64D22BCF0F40}" type="slidenum">
              <a:rPr lang="en-GB" smtClean="0"/>
              <a:pPr/>
              <a:t>17</a:t>
            </a:fld>
            <a:endParaRPr lang="en-GB"/>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Footer Placeholder 3"/>
          <p:cNvSpPr>
            <a:spLocks noGrp="1"/>
          </p:cNvSpPr>
          <p:nvPr>
            <p:ph type="ftr" sz="quarter" idx="10"/>
          </p:nvPr>
        </p:nvSpPr>
        <p:spPr/>
        <p:txBody>
          <a:bodyPr/>
          <a:lstStyle/>
          <a:p>
            <a:endParaRPr lang="en-GB"/>
          </a:p>
        </p:txBody>
      </p:sp>
      <p:sp>
        <p:nvSpPr>
          <p:cNvPr id="5" name="Slide Number Placeholder 4"/>
          <p:cNvSpPr>
            <a:spLocks noGrp="1"/>
          </p:cNvSpPr>
          <p:nvPr>
            <p:ph type="sldNum" sz="quarter" idx="11"/>
          </p:nvPr>
        </p:nvSpPr>
        <p:spPr/>
        <p:txBody>
          <a:bodyPr/>
          <a:lstStyle/>
          <a:p>
            <a:fld id="{51D3C264-9754-499A-92B0-64D22BCF0F40}" type="slidenum">
              <a:rPr lang="en-GB" smtClean="0"/>
              <a:pPr/>
              <a:t>18</a:t>
            </a:fld>
            <a:endParaRPr lang="en-GB"/>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1DD0682C-D4DF-4B81-82C1-B57333E609ED}" type="slidenum">
              <a:rPr lang="en-GB" smtClean="0"/>
              <a:pPr/>
              <a:t>19</a:t>
            </a:fld>
            <a:endParaRPr lang="en-GB"/>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A10EE62A-30BF-42FE-848E-F5813DDBF780}" type="slidenum">
              <a:rPr lang="en-GB" smtClean="0"/>
              <a:pPr/>
              <a:t>2</a:t>
            </a:fld>
            <a:endParaRPr lang="en-GB"/>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1DD0682C-D4DF-4B81-82C1-B57333E609ED}" type="slidenum">
              <a:rPr lang="en-GB" smtClean="0"/>
              <a:pPr/>
              <a:t>20</a:t>
            </a:fld>
            <a:endParaRPr lang="en-GB"/>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1DD0682C-D4DF-4B81-82C1-B57333E609ED}" type="slidenum">
              <a:rPr lang="en-GB" smtClean="0"/>
              <a:pPr/>
              <a:t>21</a:t>
            </a:fld>
            <a:endParaRPr lang="en-GB"/>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1DD0682C-D4DF-4B81-82C1-B57333E609ED}" type="slidenum">
              <a:rPr lang="en-GB" smtClean="0"/>
              <a:pPr/>
              <a:t>22</a:t>
            </a:fld>
            <a:endParaRPr lang="en-GB"/>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1DD0682C-D4DF-4B81-82C1-B57333E609ED}" type="slidenum">
              <a:rPr lang="en-GB" smtClean="0"/>
              <a:pPr/>
              <a:t>23</a:t>
            </a:fld>
            <a:endParaRPr lang="en-GB"/>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Footer Placeholder 3"/>
          <p:cNvSpPr>
            <a:spLocks noGrp="1"/>
          </p:cNvSpPr>
          <p:nvPr>
            <p:ph type="ftr" sz="quarter" idx="10"/>
          </p:nvPr>
        </p:nvSpPr>
        <p:spPr/>
        <p:txBody>
          <a:bodyPr/>
          <a:lstStyle/>
          <a:p>
            <a:endParaRPr lang="en-GB"/>
          </a:p>
        </p:txBody>
      </p:sp>
      <p:sp>
        <p:nvSpPr>
          <p:cNvPr id="5" name="Slide Number Placeholder 4"/>
          <p:cNvSpPr>
            <a:spLocks noGrp="1"/>
          </p:cNvSpPr>
          <p:nvPr>
            <p:ph type="sldNum" sz="quarter" idx="11"/>
          </p:nvPr>
        </p:nvSpPr>
        <p:spPr/>
        <p:txBody>
          <a:bodyPr/>
          <a:lstStyle/>
          <a:p>
            <a:fld id="{51D3C264-9754-499A-92B0-64D22BCF0F40}" type="slidenum">
              <a:rPr lang="en-GB" smtClean="0"/>
              <a:pPr/>
              <a:t>24</a:t>
            </a:fld>
            <a:endParaRPr lang="en-GB"/>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1DD0682C-D4DF-4B81-82C1-B57333E609ED}" type="slidenum">
              <a:rPr lang="en-GB" smtClean="0"/>
              <a:pPr/>
              <a:t>25</a:t>
            </a:fld>
            <a:endParaRPr lang="en-GB"/>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1DD0682C-D4DF-4B81-82C1-B57333E609ED}" type="slidenum">
              <a:rPr lang="en-GB" smtClean="0"/>
              <a:pPr/>
              <a:t>26</a:t>
            </a:fld>
            <a:endParaRPr lang="en-GB"/>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1DD0682C-D4DF-4B81-82C1-B57333E609ED}" type="slidenum">
              <a:rPr lang="en-GB" smtClean="0"/>
              <a:pPr/>
              <a:t>27</a:t>
            </a:fld>
            <a:endParaRPr lang="en-GB"/>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1DD0682C-D4DF-4B81-82C1-B57333E609ED}" type="slidenum">
              <a:rPr lang="en-GB" smtClean="0"/>
              <a:pPr/>
              <a:t>28</a:t>
            </a:fld>
            <a:endParaRPr lang="en-GB"/>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1DD0682C-D4DF-4B81-82C1-B57333E609ED}" type="slidenum">
              <a:rPr lang="en-GB" smtClean="0"/>
              <a:pPr/>
              <a:t>29</a:t>
            </a:fld>
            <a:endParaRPr lang="en-GB"/>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Footer Placeholder 3"/>
          <p:cNvSpPr>
            <a:spLocks noGrp="1"/>
          </p:cNvSpPr>
          <p:nvPr>
            <p:ph type="ftr" sz="quarter" idx="10"/>
          </p:nvPr>
        </p:nvSpPr>
        <p:spPr/>
        <p:txBody>
          <a:bodyPr/>
          <a:lstStyle/>
          <a:p>
            <a:endParaRPr lang="en-GB"/>
          </a:p>
        </p:txBody>
      </p:sp>
      <p:sp>
        <p:nvSpPr>
          <p:cNvPr id="5" name="Slide Number Placeholder 4"/>
          <p:cNvSpPr>
            <a:spLocks noGrp="1"/>
          </p:cNvSpPr>
          <p:nvPr>
            <p:ph type="sldNum" sz="quarter" idx="11"/>
          </p:nvPr>
        </p:nvSpPr>
        <p:spPr/>
        <p:txBody>
          <a:bodyPr/>
          <a:lstStyle/>
          <a:p>
            <a:fld id="{51D3C264-9754-499A-92B0-64D22BCF0F40}" type="slidenum">
              <a:rPr lang="en-GB" smtClean="0"/>
              <a:pPr/>
              <a:t>3</a:t>
            </a:fld>
            <a:endParaRPr lang="en-GB"/>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1DD0682C-D4DF-4B81-82C1-B57333E609ED}" type="slidenum">
              <a:rPr lang="en-GB" smtClean="0"/>
              <a:pPr/>
              <a:t>30</a:t>
            </a:fld>
            <a:endParaRPr lang="en-GB"/>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Footer Placeholder 3"/>
          <p:cNvSpPr>
            <a:spLocks noGrp="1"/>
          </p:cNvSpPr>
          <p:nvPr>
            <p:ph type="ftr" sz="quarter" idx="10"/>
          </p:nvPr>
        </p:nvSpPr>
        <p:spPr/>
        <p:txBody>
          <a:bodyPr/>
          <a:lstStyle/>
          <a:p>
            <a:endParaRPr lang="en-GB"/>
          </a:p>
        </p:txBody>
      </p:sp>
      <p:sp>
        <p:nvSpPr>
          <p:cNvPr id="5" name="Slide Number Placeholder 4"/>
          <p:cNvSpPr>
            <a:spLocks noGrp="1"/>
          </p:cNvSpPr>
          <p:nvPr>
            <p:ph type="sldNum" sz="quarter" idx="11"/>
          </p:nvPr>
        </p:nvSpPr>
        <p:spPr/>
        <p:txBody>
          <a:bodyPr/>
          <a:lstStyle/>
          <a:p>
            <a:fld id="{51D3C264-9754-499A-92B0-64D22BCF0F40}" type="slidenum">
              <a:rPr lang="en-GB" smtClean="0"/>
              <a:pPr/>
              <a:t>31</a:t>
            </a:fld>
            <a:endParaRPr lang="en-GB"/>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Footer Placeholder 3"/>
          <p:cNvSpPr>
            <a:spLocks noGrp="1"/>
          </p:cNvSpPr>
          <p:nvPr>
            <p:ph type="ftr" sz="quarter" idx="10"/>
          </p:nvPr>
        </p:nvSpPr>
        <p:spPr/>
        <p:txBody>
          <a:bodyPr/>
          <a:lstStyle/>
          <a:p>
            <a:endParaRPr lang="en-GB"/>
          </a:p>
        </p:txBody>
      </p:sp>
      <p:sp>
        <p:nvSpPr>
          <p:cNvPr id="5" name="Slide Number Placeholder 4"/>
          <p:cNvSpPr>
            <a:spLocks noGrp="1"/>
          </p:cNvSpPr>
          <p:nvPr>
            <p:ph type="sldNum" sz="quarter" idx="11"/>
          </p:nvPr>
        </p:nvSpPr>
        <p:spPr/>
        <p:txBody>
          <a:bodyPr/>
          <a:lstStyle/>
          <a:p>
            <a:fld id="{51D3C264-9754-499A-92B0-64D22BCF0F40}" type="slidenum">
              <a:rPr lang="en-GB" smtClean="0"/>
              <a:pPr/>
              <a:t>32</a:t>
            </a:fld>
            <a:endParaRPr lang="en-GB"/>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Footer Placeholder 3"/>
          <p:cNvSpPr>
            <a:spLocks noGrp="1"/>
          </p:cNvSpPr>
          <p:nvPr>
            <p:ph type="ftr" sz="quarter" idx="10"/>
          </p:nvPr>
        </p:nvSpPr>
        <p:spPr/>
        <p:txBody>
          <a:bodyPr/>
          <a:lstStyle/>
          <a:p>
            <a:endParaRPr lang="en-GB"/>
          </a:p>
        </p:txBody>
      </p:sp>
      <p:sp>
        <p:nvSpPr>
          <p:cNvPr id="5" name="Slide Number Placeholder 4"/>
          <p:cNvSpPr>
            <a:spLocks noGrp="1"/>
          </p:cNvSpPr>
          <p:nvPr>
            <p:ph type="sldNum" sz="quarter" idx="11"/>
          </p:nvPr>
        </p:nvSpPr>
        <p:spPr/>
        <p:txBody>
          <a:bodyPr/>
          <a:lstStyle/>
          <a:p>
            <a:fld id="{51D3C264-9754-499A-92B0-64D22BCF0F40}" type="slidenum">
              <a:rPr lang="en-GB" smtClean="0"/>
              <a:pPr/>
              <a:t>33</a:t>
            </a:fld>
            <a:endParaRPr lang="en-GB"/>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Footer Placeholder 3"/>
          <p:cNvSpPr>
            <a:spLocks noGrp="1"/>
          </p:cNvSpPr>
          <p:nvPr>
            <p:ph type="ftr" sz="quarter" idx="10"/>
          </p:nvPr>
        </p:nvSpPr>
        <p:spPr/>
        <p:txBody>
          <a:bodyPr/>
          <a:lstStyle/>
          <a:p>
            <a:endParaRPr lang="en-GB"/>
          </a:p>
        </p:txBody>
      </p:sp>
      <p:sp>
        <p:nvSpPr>
          <p:cNvPr id="5" name="Slide Number Placeholder 4"/>
          <p:cNvSpPr>
            <a:spLocks noGrp="1"/>
          </p:cNvSpPr>
          <p:nvPr>
            <p:ph type="sldNum" sz="quarter" idx="11"/>
          </p:nvPr>
        </p:nvSpPr>
        <p:spPr/>
        <p:txBody>
          <a:bodyPr/>
          <a:lstStyle/>
          <a:p>
            <a:fld id="{51D3C264-9754-499A-92B0-64D22BCF0F40}" type="slidenum">
              <a:rPr lang="en-GB" smtClean="0"/>
              <a:pPr/>
              <a:t>34</a:t>
            </a:fld>
            <a:endParaRPr lang="en-GB"/>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Footer Placeholder 3"/>
          <p:cNvSpPr>
            <a:spLocks noGrp="1"/>
          </p:cNvSpPr>
          <p:nvPr>
            <p:ph type="ftr" sz="quarter" idx="10"/>
          </p:nvPr>
        </p:nvSpPr>
        <p:spPr/>
        <p:txBody>
          <a:bodyPr/>
          <a:lstStyle/>
          <a:p>
            <a:endParaRPr lang="en-GB"/>
          </a:p>
        </p:txBody>
      </p:sp>
      <p:sp>
        <p:nvSpPr>
          <p:cNvPr id="5" name="Slide Number Placeholder 4"/>
          <p:cNvSpPr>
            <a:spLocks noGrp="1"/>
          </p:cNvSpPr>
          <p:nvPr>
            <p:ph type="sldNum" sz="quarter" idx="11"/>
          </p:nvPr>
        </p:nvSpPr>
        <p:spPr/>
        <p:txBody>
          <a:bodyPr/>
          <a:lstStyle/>
          <a:p>
            <a:fld id="{51D3C264-9754-499A-92B0-64D22BCF0F40}" type="slidenum">
              <a:rPr lang="en-GB" smtClean="0"/>
              <a:pPr/>
              <a:t>35</a:t>
            </a:fld>
            <a:endParaRPr lang="en-GB"/>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A10EE62A-30BF-42FE-848E-F5813DDBF780}" type="slidenum">
              <a:rPr lang="en-GB" smtClean="0"/>
              <a:pPr/>
              <a:t>4</a:t>
            </a:fld>
            <a:endParaRPr lang="en-GB"/>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A10EE62A-30BF-42FE-848E-F5813DDBF780}" type="slidenum">
              <a:rPr lang="en-GB" smtClean="0"/>
              <a:pPr/>
              <a:t>5</a:t>
            </a:fld>
            <a:endParaRPr lang="en-GB"/>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A10EE62A-30BF-42FE-848E-F5813DDBF780}" type="slidenum">
              <a:rPr lang="en-GB" smtClean="0"/>
              <a:pPr/>
              <a:t>6</a:t>
            </a:fld>
            <a:endParaRPr lang="en-GB"/>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A10EE62A-30BF-42FE-848E-F5813DDBF780}" type="slidenum">
              <a:rPr lang="en-GB" smtClean="0"/>
              <a:pPr/>
              <a:t>7</a:t>
            </a:fld>
            <a:endParaRPr lang="en-GB"/>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A10EE62A-30BF-42FE-848E-F5813DDBF780}" type="slidenum">
              <a:rPr lang="en-GB" smtClean="0"/>
              <a:pPr/>
              <a:t>8</a:t>
            </a:fld>
            <a:endParaRPr lang="en-GB"/>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A10EE62A-30BF-42FE-848E-F5813DDBF780}" type="slidenum">
              <a:rPr lang="en-GB" smtClean="0"/>
              <a:pPr/>
              <a:t>9</a:t>
            </a:fld>
            <a:endParaRPr lang="en-GB"/>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4" name="Title 13"/>
          <p:cNvSpPr>
            <a:spLocks noGrp="1"/>
          </p:cNvSpPr>
          <p:nvPr>
            <p:ph type="ctrTitle"/>
          </p:nvPr>
        </p:nvSpPr>
        <p:spPr>
          <a:xfrm>
            <a:off x="1432560" y="359898"/>
            <a:ext cx="7406640" cy="1472184"/>
          </a:xfrm>
        </p:spPr>
        <p:txBody>
          <a:bodyPr anchor="b"/>
          <a:lstStyle>
            <a:lvl1pPr algn="l">
              <a:defRPr/>
            </a:lvl1pPr>
            <a:extLst/>
          </a:lstStyle>
          <a:p>
            <a:r>
              <a:rPr kumimoji="0" lang="en-US" smtClean="0"/>
              <a:t>Click to edit Master title style</a:t>
            </a:r>
            <a:endParaRPr kumimoji="0" lang="en-US"/>
          </a:p>
        </p:txBody>
      </p:sp>
      <p:sp>
        <p:nvSpPr>
          <p:cNvPr id="22" name="Subtitle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7" name="Date Placeholder 6"/>
          <p:cNvSpPr>
            <a:spLocks noGrp="1"/>
          </p:cNvSpPr>
          <p:nvPr>
            <p:ph type="dt" sz="half" idx="10"/>
          </p:nvPr>
        </p:nvSpPr>
        <p:spPr/>
        <p:txBody>
          <a:bodyPr/>
          <a:lstStyle>
            <a:extLst/>
          </a:lstStyle>
          <a:p>
            <a:fld id="{2D467F7E-F269-4D8F-AEB4-930AEE1C3950}" type="datetime1">
              <a:rPr lang="en-US" smtClean="0"/>
              <a:pPr/>
              <a:t>10/15/2009</a:t>
            </a:fld>
            <a:endParaRPr lang="en-GB"/>
          </a:p>
        </p:txBody>
      </p:sp>
      <p:sp>
        <p:nvSpPr>
          <p:cNvPr id="20" name="Footer Placeholder 19"/>
          <p:cNvSpPr>
            <a:spLocks noGrp="1"/>
          </p:cNvSpPr>
          <p:nvPr>
            <p:ph type="ftr" sz="quarter" idx="11"/>
          </p:nvPr>
        </p:nvSpPr>
        <p:spPr/>
        <p:txBody>
          <a:bodyPr/>
          <a:lstStyle>
            <a:extLst/>
          </a:lstStyle>
          <a:p>
            <a:r>
              <a:rPr lang="en-GB" smtClean="0"/>
              <a:t>CSE 246 Data Structures and Algorithms          Fall2009        Quratulain</a:t>
            </a:r>
            <a:endParaRPr lang="en-GB"/>
          </a:p>
        </p:txBody>
      </p:sp>
      <p:sp>
        <p:nvSpPr>
          <p:cNvPr id="10" name="Slide Number Placeholder 9"/>
          <p:cNvSpPr>
            <a:spLocks noGrp="1"/>
          </p:cNvSpPr>
          <p:nvPr>
            <p:ph type="sldNum" sz="quarter" idx="12"/>
          </p:nvPr>
        </p:nvSpPr>
        <p:spPr/>
        <p:txBody>
          <a:bodyPr/>
          <a:lstStyle>
            <a:extLst/>
          </a:lstStyle>
          <a:p>
            <a:fld id="{61778265-A953-45BD-952B-9F96E876DE07}" type="slidenum">
              <a:rPr lang="en-GB" smtClean="0"/>
              <a:pPr/>
              <a:t>‹#›</a:t>
            </a:fld>
            <a:endParaRPr lang="en-GB"/>
          </a:p>
        </p:txBody>
      </p:sp>
      <p:sp>
        <p:nvSpPr>
          <p:cNvPr id="8" name="Oval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l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33EDE7B9-8640-4F74-BBAC-41D6B059E04C}" type="datetime1">
              <a:rPr lang="en-US" smtClean="0"/>
              <a:pPr/>
              <a:t>10/15/2009</a:t>
            </a:fld>
            <a:endParaRPr lang="en-GB"/>
          </a:p>
        </p:txBody>
      </p:sp>
      <p:sp>
        <p:nvSpPr>
          <p:cNvPr id="5" name="Footer Placeholder 4"/>
          <p:cNvSpPr>
            <a:spLocks noGrp="1"/>
          </p:cNvSpPr>
          <p:nvPr>
            <p:ph type="ftr" sz="quarter" idx="11"/>
          </p:nvPr>
        </p:nvSpPr>
        <p:spPr/>
        <p:txBody>
          <a:bodyPr/>
          <a:lstStyle>
            <a:extLst/>
          </a:lstStyle>
          <a:p>
            <a:r>
              <a:rPr lang="en-GB" smtClean="0"/>
              <a:t>CSE 246 Data Structures and Algorithms          Fall2009        Quratulain</a:t>
            </a:r>
            <a:endParaRPr lang="en-GB"/>
          </a:p>
        </p:txBody>
      </p:sp>
      <p:sp>
        <p:nvSpPr>
          <p:cNvPr id="6" name="Slide Number Placeholder 5"/>
          <p:cNvSpPr>
            <a:spLocks noGrp="1"/>
          </p:cNvSpPr>
          <p:nvPr>
            <p:ph type="sldNum" sz="quarter" idx="12"/>
          </p:nvPr>
        </p:nvSpPr>
        <p:spPr/>
        <p:txBody>
          <a:bodyPr/>
          <a:lstStyle>
            <a:extLst/>
          </a:lstStyle>
          <a:p>
            <a:fld id="{61778265-A953-45BD-952B-9F96E876DE07}" type="slidenum">
              <a:rPr lang="en-GB" smtClean="0"/>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274639"/>
            <a:ext cx="1828800" cy="5851525"/>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1143000" y="274640"/>
            <a:ext cx="55626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074FF01E-EE5D-49E7-B1FD-B95EB42C79E7}" type="datetime1">
              <a:rPr lang="en-US" smtClean="0"/>
              <a:pPr/>
              <a:t>10/15/2009</a:t>
            </a:fld>
            <a:endParaRPr lang="en-GB"/>
          </a:p>
        </p:txBody>
      </p:sp>
      <p:sp>
        <p:nvSpPr>
          <p:cNvPr id="5" name="Footer Placeholder 4"/>
          <p:cNvSpPr>
            <a:spLocks noGrp="1"/>
          </p:cNvSpPr>
          <p:nvPr>
            <p:ph type="ftr" sz="quarter" idx="11"/>
          </p:nvPr>
        </p:nvSpPr>
        <p:spPr/>
        <p:txBody>
          <a:bodyPr/>
          <a:lstStyle>
            <a:extLst/>
          </a:lstStyle>
          <a:p>
            <a:r>
              <a:rPr lang="en-GB" smtClean="0"/>
              <a:t>CSE 246 Data Structures and Algorithms          Fall2009        Quratulain</a:t>
            </a:r>
            <a:endParaRPr lang="en-GB"/>
          </a:p>
        </p:txBody>
      </p:sp>
      <p:sp>
        <p:nvSpPr>
          <p:cNvPr id="6" name="Slide Number Placeholder 5"/>
          <p:cNvSpPr>
            <a:spLocks noGrp="1"/>
          </p:cNvSpPr>
          <p:nvPr>
            <p:ph type="sldNum" sz="quarter" idx="12"/>
          </p:nvPr>
        </p:nvSpPr>
        <p:spPr/>
        <p:txBody>
          <a:bodyPr/>
          <a:lstStyle>
            <a:extLst/>
          </a:lstStyle>
          <a:p>
            <a:fld id="{61778265-A953-45BD-952B-9F96E876DE07}" type="slidenum">
              <a:rPr lang="en-GB" smtClean="0"/>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A3EA9599-C7FF-441A-A415-B9BA37BEC899}" type="datetime1">
              <a:rPr lang="en-US" smtClean="0"/>
              <a:pPr/>
              <a:t>10/15/2009</a:t>
            </a:fld>
            <a:endParaRPr lang="en-GB"/>
          </a:p>
        </p:txBody>
      </p:sp>
      <p:sp>
        <p:nvSpPr>
          <p:cNvPr id="5" name="Footer Placeholder 4"/>
          <p:cNvSpPr>
            <a:spLocks noGrp="1"/>
          </p:cNvSpPr>
          <p:nvPr>
            <p:ph type="ftr" sz="quarter" idx="11"/>
          </p:nvPr>
        </p:nvSpPr>
        <p:spPr/>
        <p:txBody>
          <a:bodyPr/>
          <a:lstStyle>
            <a:extLst/>
          </a:lstStyle>
          <a:p>
            <a:r>
              <a:rPr lang="en-GB" smtClean="0"/>
              <a:t>CSE 246 Data Structures and Algorithms          Fall2009        Quratulain</a:t>
            </a:r>
            <a:endParaRPr lang="en-GB"/>
          </a:p>
        </p:txBody>
      </p:sp>
      <p:sp>
        <p:nvSpPr>
          <p:cNvPr id="6" name="Slide Number Placeholder 5"/>
          <p:cNvSpPr>
            <a:spLocks noGrp="1"/>
          </p:cNvSpPr>
          <p:nvPr>
            <p:ph type="sldNum" sz="quarter" idx="12"/>
          </p:nvPr>
        </p:nvSpPr>
        <p:spPr/>
        <p:txBody>
          <a:bodyPr/>
          <a:lstStyle>
            <a:extLst/>
          </a:lstStyle>
          <a:p>
            <a:fld id="{61778265-A953-45BD-952B-9F96E876DE07}" type="slidenum">
              <a:rPr lang="en-GB" smtClean="0"/>
              <a:pPr/>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634C8950-6D92-485F-9CDC-5D55ABCDBAF1}" type="datetime1">
              <a:rPr lang="en-US" smtClean="0"/>
              <a:pPr/>
              <a:t>10/15/2009</a:t>
            </a:fld>
            <a:endParaRPr lang="en-GB"/>
          </a:p>
        </p:txBody>
      </p:sp>
      <p:sp>
        <p:nvSpPr>
          <p:cNvPr id="5" name="Footer Placeholder 4"/>
          <p:cNvSpPr>
            <a:spLocks noGrp="1"/>
          </p:cNvSpPr>
          <p:nvPr>
            <p:ph type="ftr" sz="quarter" idx="11"/>
          </p:nvPr>
        </p:nvSpPr>
        <p:spPr/>
        <p:txBody>
          <a:bodyPr/>
          <a:lstStyle>
            <a:extLst/>
          </a:lstStyle>
          <a:p>
            <a:r>
              <a:rPr lang="en-GB" smtClean="0"/>
              <a:t>CSE 246 Data Structures and Algorithms          Fall2009        Quratulain</a:t>
            </a:r>
            <a:endParaRPr lang="en-GB"/>
          </a:p>
        </p:txBody>
      </p:sp>
      <p:sp>
        <p:nvSpPr>
          <p:cNvPr id="6" name="Slide Number Placeholder 5"/>
          <p:cNvSpPr>
            <a:spLocks noGrp="1"/>
          </p:cNvSpPr>
          <p:nvPr>
            <p:ph type="sldNum" sz="quarter" idx="12"/>
          </p:nvPr>
        </p:nvSpPr>
        <p:spPr/>
        <p:txBody>
          <a:bodyPr/>
          <a:lstStyle>
            <a:extLst/>
          </a:lstStyle>
          <a:p>
            <a:fld id="{61778265-A953-45BD-952B-9F96E876DE07}" type="slidenum">
              <a:rPr lang="en-GB" smtClean="0"/>
              <a:pPr/>
              <a:t>‹#›</a:t>
            </a:fld>
            <a:endParaRPr lang="en-GB"/>
          </a:p>
        </p:txBody>
      </p:sp>
      <p:sp>
        <p:nvSpPr>
          <p:cNvPr id="10" name="Rectangle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l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l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DCB20EF9-A4C3-44BD-A33C-9981EF266181}" type="datetime1">
              <a:rPr lang="en-US" smtClean="0"/>
              <a:pPr/>
              <a:t>10/15/2009</a:t>
            </a:fld>
            <a:endParaRPr lang="en-GB"/>
          </a:p>
        </p:txBody>
      </p:sp>
      <p:sp>
        <p:nvSpPr>
          <p:cNvPr id="6" name="Footer Placeholder 5"/>
          <p:cNvSpPr>
            <a:spLocks noGrp="1"/>
          </p:cNvSpPr>
          <p:nvPr>
            <p:ph type="ftr" sz="quarter" idx="11"/>
          </p:nvPr>
        </p:nvSpPr>
        <p:spPr/>
        <p:txBody>
          <a:bodyPr/>
          <a:lstStyle>
            <a:extLst/>
          </a:lstStyle>
          <a:p>
            <a:r>
              <a:rPr lang="en-GB" smtClean="0"/>
              <a:t>CSE 246 Data Structures and Algorithms          Fall2009        Quratulain</a:t>
            </a:r>
            <a:endParaRPr lang="en-GB"/>
          </a:p>
        </p:txBody>
      </p:sp>
      <p:sp>
        <p:nvSpPr>
          <p:cNvPr id="7" name="Slide Number Placeholder 6"/>
          <p:cNvSpPr>
            <a:spLocks noGrp="1"/>
          </p:cNvSpPr>
          <p:nvPr>
            <p:ph type="sldNum" sz="quarter" idx="12"/>
          </p:nvPr>
        </p:nvSpPr>
        <p:spPr/>
        <p:txBody>
          <a:bodyPr/>
          <a:lstStyle>
            <a:extLst/>
          </a:lstStyle>
          <a:p>
            <a:fld id="{61778265-A953-45BD-952B-9F96E876DE07}" type="slidenum">
              <a:rPr lang="en-GB" smtClean="0"/>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647ED23F-7D92-4D1F-9B48-AECB8BB9D431}" type="datetime1">
              <a:rPr lang="en-US" smtClean="0"/>
              <a:pPr/>
              <a:t>10/15/2009</a:t>
            </a:fld>
            <a:endParaRPr lang="en-GB"/>
          </a:p>
        </p:txBody>
      </p:sp>
      <p:sp>
        <p:nvSpPr>
          <p:cNvPr id="8" name="Footer Placeholder 7"/>
          <p:cNvSpPr>
            <a:spLocks noGrp="1"/>
          </p:cNvSpPr>
          <p:nvPr>
            <p:ph type="ftr" sz="quarter" idx="11"/>
          </p:nvPr>
        </p:nvSpPr>
        <p:spPr/>
        <p:txBody>
          <a:bodyPr/>
          <a:lstStyle>
            <a:extLst/>
          </a:lstStyle>
          <a:p>
            <a:r>
              <a:rPr lang="en-GB" smtClean="0"/>
              <a:t>CSE 246 Data Structures and Algorithms          Fall2009        Quratulain</a:t>
            </a:r>
            <a:endParaRPr lang="en-GB"/>
          </a:p>
        </p:txBody>
      </p:sp>
      <p:sp>
        <p:nvSpPr>
          <p:cNvPr id="9" name="Slide Number Placeholder 8"/>
          <p:cNvSpPr>
            <a:spLocks noGrp="1"/>
          </p:cNvSpPr>
          <p:nvPr>
            <p:ph type="sldNum" sz="quarter" idx="12"/>
          </p:nvPr>
        </p:nvSpPr>
        <p:spPr/>
        <p:txBody>
          <a:bodyPr/>
          <a:lstStyle>
            <a:extLst/>
          </a:lstStyle>
          <a:p>
            <a:fld id="{61778265-A953-45BD-952B-9F96E876DE07}" type="slidenum">
              <a:rPr lang="en-GB" smtClean="0"/>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nchor="ct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4CB59931-5286-476A-BA62-D167E7CAF12E}" type="datetime1">
              <a:rPr lang="en-US" smtClean="0"/>
              <a:pPr/>
              <a:t>10/15/2009</a:t>
            </a:fld>
            <a:endParaRPr lang="en-GB"/>
          </a:p>
        </p:txBody>
      </p:sp>
      <p:sp>
        <p:nvSpPr>
          <p:cNvPr id="4" name="Footer Placeholder 3"/>
          <p:cNvSpPr>
            <a:spLocks noGrp="1"/>
          </p:cNvSpPr>
          <p:nvPr>
            <p:ph type="ftr" sz="quarter" idx="11"/>
          </p:nvPr>
        </p:nvSpPr>
        <p:spPr/>
        <p:txBody>
          <a:bodyPr/>
          <a:lstStyle>
            <a:extLst/>
          </a:lstStyle>
          <a:p>
            <a:r>
              <a:rPr lang="en-GB" smtClean="0"/>
              <a:t>CSE 246 Data Structures and Algorithms          Fall2009        Quratulain</a:t>
            </a:r>
            <a:endParaRPr lang="en-GB"/>
          </a:p>
        </p:txBody>
      </p:sp>
      <p:sp>
        <p:nvSpPr>
          <p:cNvPr id="5" name="Slide Number Placeholder 4"/>
          <p:cNvSpPr>
            <a:spLocks noGrp="1"/>
          </p:cNvSpPr>
          <p:nvPr>
            <p:ph type="sldNum" sz="quarter" idx="12"/>
          </p:nvPr>
        </p:nvSpPr>
        <p:spPr/>
        <p:txBody>
          <a:bodyPr/>
          <a:lstStyle>
            <a:extLst/>
          </a:lstStyle>
          <a:p>
            <a:fld id="{61778265-A953-45BD-952B-9F96E876DE07}" type="slidenum">
              <a:rPr lang="en-GB" smtClean="0"/>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Date Placeholder 1"/>
          <p:cNvSpPr>
            <a:spLocks noGrp="1"/>
          </p:cNvSpPr>
          <p:nvPr>
            <p:ph type="dt" sz="half" idx="10"/>
          </p:nvPr>
        </p:nvSpPr>
        <p:spPr/>
        <p:txBody>
          <a:bodyPr/>
          <a:lstStyle>
            <a:extLst/>
          </a:lstStyle>
          <a:p>
            <a:fld id="{D0CB2E99-354F-4BF0-8A43-2A39BCFDBBC8}" type="datetime1">
              <a:rPr lang="en-US" smtClean="0"/>
              <a:pPr/>
              <a:t>10/15/2009</a:t>
            </a:fld>
            <a:endParaRPr lang="en-GB"/>
          </a:p>
        </p:txBody>
      </p:sp>
      <p:sp>
        <p:nvSpPr>
          <p:cNvPr id="3" name="Footer Placeholder 2"/>
          <p:cNvSpPr>
            <a:spLocks noGrp="1"/>
          </p:cNvSpPr>
          <p:nvPr>
            <p:ph type="ftr" sz="quarter" idx="11"/>
          </p:nvPr>
        </p:nvSpPr>
        <p:spPr/>
        <p:txBody>
          <a:bodyPr/>
          <a:lstStyle>
            <a:extLst/>
          </a:lstStyle>
          <a:p>
            <a:r>
              <a:rPr lang="en-GB" smtClean="0"/>
              <a:t>CSE 246 Data Structures and Algorithms          Fall2009        Quratulain</a:t>
            </a:r>
            <a:endParaRPr lang="en-GB"/>
          </a:p>
        </p:txBody>
      </p:sp>
      <p:sp>
        <p:nvSpPr>
          <p:cNvPr id="4" name="Slide Number Placeholder 3"/>
          <p:cNvSpPr>
            <a:spLocks noGrp="1"/>
          </p:cNvSpPr>
          <p:nvPr>
            <p:ph type="sldNum" sz="quarter" idx="12"/>
          </p:nvPr>
        </p:nvSpPr>
        <p:spPr/>
        <p:txBody>
          <a:bodyPr/>
          <a:lstStyle>
            <a:extLst/>
          </a:lstStyle>
          <a:p>
            <a:fld id="{61778265-A953-45BD-952B-9F96E876DE07}" type="slidenum">
              <a:rPr lang="en-GB" smtClean="0"/>
              <a:pPr/>
              <a:t>‹#›</a:t>
            </a:fld>
            <a:endParaRPr lang="en-GB"/>
          </a:p>
        </p:txBody>
      </p:sp>
      <p:sp>
        <p:nvSpPr>
          <p:cNvPr id="6" name="Rectangle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3EC6CDF7-FDD0-431A-9E76-C2FC06156A15}" type="datetime1">
              <a:rPr lang="en-US" smtClean="0"/>
              <a:pPr/>
              <a:t>10/15/2009</a:t>
            </a:fld>
            <a:endParaRPr lang="en-GB"/>
          </a:p>
        </p:txBody>
      </p:sp>
      <p:sp>
        <p:nvSpPr>
          <p:cNvPr id="6" name="Footer Placeholder 5"/>
          <p:cNvSpPr>
            <a:spLocks noGrp="1"/>
          </p:cNvSpPr>
          <p:nvPr>
            <p:ph type="ftr" sz="quarter" idx="11"/>
          </p:nvPr>
        </p:nvSpPr>
        <p:spPr/>
        <p:txBody>
          <a:bodyPr/>
          <a:lstStyle>
            <a:extLst/>
          </a:lstStyle>
          <a:p>
            <a:r>
              <a:rPr lang="en-GB" smtClean="0"/>
              <a:t>CSE 246 Data Structures and Algorithms          Fall2009        Quratulain</a:t>
            </a:r>
            <a:endParaRPr lang="en-GB"/>
          </a:p>
        </p:txBody>
      </p:sp>
      <p:sp>
        <p:nvSpPr>
          <p:cNvPr id="7" name="Slide Number Placeholder 6"/>
          <p:cNvSpPr>
            <a:spLocks noGrp="1"/>
          </p:cNvSpPr>
          <p:nvPr>
            <p:ph type="sldNum" sz="quarter" idx="12"/>
          </p:nvPr>
        </p:nvSpPr>
        <p:spPr/>
        <p:txBody>
          <a:bodyPr/>
          <a:lstStyle>
            <a:extLst/>
          </a:lstStyle>
          <a:p>
            <a:fld id="{61778265-A953-45BD-952B-9F96E876DE07}" type="slidenum">
              <a:rPr lang="en-GB" smtClean="0"/>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extLst/>
          </a:lstStyle>
          <a:p>
            <a:fld id="{D9CE7331-175B-4F67-9F39-B29ECE7166C8}" type="datetime1">
              <a:rPr lang="en-US" smtClean="0"/>
              <a:pPr/>
              <a:t>10/15/2009</a:t>
            </a:fld>
            <a:endParaRPr lang="en-GB"/>
          </a:p>
        </p:txBody>
      </p:sp>
      <p:sp>
        <p:nvSpPr>
          <p:cNvPr id="6" name="Footer Placeholder 5"/>
          <p:cNvSpPr>
            <a:spLocks noGrp="1"/>
          </p:cNvSpPr>
          <p:nvPr>
            <p:ph type="ftr" sz="quarter" idx="11"/>
          </p:nvPr>
        </p:nvSpPr>
        <p:spPr/>
        <p:txBody>
          <a:bodyPr/>
          <a:lstStyle>
            <a:extLst/>
          </a:lstStyle>
          <a:p>
            <a:r>
              <a:rPr lang="en-GB" smtClean="0"/>
              <a:t>CSE 246 Data Structures and Algorithms          Fall2009        Quratulain</a:t>
            </a:r>
            <a:endParaRPr lang="en-GB"/>
          </a:p>
        </p:txBody>
      </p:sp>
      <p:sp>
        <p:nvSpPr>
          <p:cNvPr id="7" name="Slide Number Placeholder 6"/>
          <p:cNvSpPr>
            <a:spLocks noGrp="1"/>
          </p:cNvSpPr>
          <p:nvPr>
            <p:ph type="sldNum" sz="quarter" idx="12"/>
          </p:nvPr>
        </p:nvSpPr>
        <p:spPr/>
        <p:txBody>
          <a:bodyPr/>
          <a:lstStyle>
            <a:extLst/>
          </a:lstStyle>
          <a:p>
            <a:fld id="{61778265-A953-45BD-952B-9F96E876DE07}" type="slidenum">
              <a:rPr lang="en-GB" smtClean="0"/>
              <a:pPr/>
              <a:t>‹#›</a:t>
            </a:fld>
            <a:endParaRPr lang="en-GB"/>
          </a:p>
        </p:txBody>
      </p:sp>
      <p:sp>
        <p:nvSpPr>
          <p:cNvPr id="8" name="Rectangle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Picture Placeholder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en-US" smtClean="0"/>
              <a:t>Click icon to add picture</a:t>
            </a:r>
            <a:endParaRPr kumimoji="0" lang="en-US" dirty="0"/>
          </a:p>
        </p:txBody>
      </p:sp>
      <p:sp>
        <p:nvSpPr>
          <p:cNvPr id="9" name="Flowchart: Process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Flowchart: Process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Text Placeholder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Pie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l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Donut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2" name="Rectangle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Title Placeholder 4"/>
          <p:cNvSpPr>
            <a:spLocks noGrp="1"/>
          </p:cNvSpPr>
          <p:nvPr>
            <p:ph type="title"/>
          </p:nvPr>
        </p:nvSpPr>
        <p:spPr>
          <a:xfrm>
            <a:off x="1435608" y="274638"/>
            <a:ext cx="7498080" cy="1143000"/>
          </a:xfrm>
          <a:prstGeom prst="rect">
            <a:avLst/>
          </a:prstGeom>
        </p:spPr>
        <p:txBody>
          <a:bodyPr anchor="ctr">
            <a:normAutofit/>
          </a:bodyPr>
          <a:lstStyle>
            <a:extLst/>
          </a:lstStyle>
          <a:p>
            <a:r>
              <a:rPr kumimoji="0" lang="en-US" smtClean="0"/>
              <a:t>Click to edit Master title style</a:t>
            </a:r>
            <a:endParaRPr kumimoji="0" lang="en-US"/>
          </a:p>
        </p:txBody>
      </p:sp>
      <p:sp>
        <p:nvSpPr>
          <p:cNvPr id="9" name="Text Placeholder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4" name="Date Placeholder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0F28291F-0238-4FB1-BD4A-E41D9F8D4B37}" type="datetime1">
              <a:rPr lang="en-US" smtClean="0"/>
              <a:pPr/>
              <a:t>10/15/2009</a:t>
            </a:fld>
            <a:endParaRPr lang="en-GB"/>
          </a:p>
        </p:txBody>
      </p:sp>
      <p:sp>
        <p:nvSpPr>
          <p:cNvPr id="10" name="Footer Placeholder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r>
              <a:rPr lang="en-GB" smtClean="0"/>
              <a:t>CSE 246 Data Structures and Algorithms          Fall2009        Quratulain</a:t>
            </a:r>
            <a:endParaRPr lang="en-GB"/>
          </a:p>
        </p:txBody>
      </p:sp>
      <p:sp>
        <p:nvSpPr>
          <p:cNvPr id="22" name="Slide Number Placeholder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61778265-A953-45BD-952B-9F96E876DE07}" type="slidenum">
              <a:rPr lang="en-GB" smtClean="0"/>
              <a:pPr/>
              <a:t>‹#›</a:t>
            </a:fld>
            <a:endParaRPr lang="en-GB"/>
          </a:p>
        </p:txBody>
      </p:sp>
      <p:sp>
        <p:nvSpPr>
          <p:cNvPr id="15" name="Rectangle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dt="0"/>
  <p:txStyles>
    <p:title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428728" y="785794"/>
            <a:ext cx="7406640" cy="2211846"/>
          </a:xfrm>
        </p:spPr>
        <p:txBody>
          <a:bodyPr/>
          <a:lstStyle/>
          <a:p>
            <a:pPr algn="ctr"/>
            <a:r>
              <a:rPr lang="en-GB" dirty="0" smtClean="0"/>
              <a:t>Data Structures and Algorithms</a:t>
            </a:r>
            <a:br>
              <a:rPr lang="en-GB" dirty="0" smtClean="0"/>
            </a:br>
            <a:endParaRPr lang="en-GB" dirty="0"/>
          </a:p>
        </p:txBody>
      </p:sp>
      <p:sp>
        <p:nvSpPr>
          <p:cNvPr id="3" name="Subtitle 2"/>
          <p:cNvSpPr>
            <a:spLocks noGrp="1"/>
          </p:cNvSpPr>
          <p:nvPr>
            <p:ph type="subTitle" idx="1"/>
          </p:nvPr>
        </p:nvSpPr>
        <p:spPr>
          <a:xfrm>
            <a:off x="1500166" y="2857496"/>
            <a:ext cx="6124588" cy="2357454"/>
          </a:xfrm>
        </p:spPr>
        <p:txBody>
          <a:bodyPr>
            <a:normAutofit/>
          </a:bodyPr>
          <a:lstStyle/>
          <a:p>
            <a:pPr algn="ctr"/>
            <a:r>
              <a:rPr lang="en-GB" sz="2000" smtClean="0"/>
              <a:t>Lecture </a:t>
            </a:r>
            <a:r>
              <a:rPr lang="en-GB" sz="2000" smtClean="0"/>
              <a:t>10 and 11 </a:t>
            </a:r>
            <a:r>
              <a:rPr lang="en-GB" sz="2000" dirty="0" smtClean="0"/>
              <a:t>(Stack)</a:t>
            </a:r>
          </a:p>
          <a:p>
            <a:pPr algn="ctr"/>
            <a:r>
              <a:rPr lang="en-GB" sz="2000" dirty="0" smtClean="0"/>
              <a:t>Instructor:   Quratulain </a:t>
            </a:r>
          </a:p>
          <a:p>
            <a:pPr algn="ctr"/>
            <a:r>
              <a:rPr lang="en-GB" sz="2000" dirty="0" smtClean="0"/>
              <a:t>Date: 16 </a:t>
            </a:r>
            <a:r>
              <a:rPr lang="en-GB" sz="2000" dirty="0" smtClean="0"/>
              <a:t>and 20 October</a:t>
            </a:r>
            <a:r>
              <a:rPr lang="en-GB" sz="2000" dirty="0" smtClean="0"/>
              <a:t>,  2009</a:t>
            </a:r>
          </a:p>
          <a:p>
            <a:pPr algn="ctr"/>
            <a:r>
              <a:rPr lang="en-GB" sz="2800" dirty="0" smtClean="0"/>
              <a:t>Faculty of Computer Science, IBA</a:t>
            </a:r>
          </a:p>
          <a:p>
            <a:pPr algn="ctr"/>
            <a:endParaRPr lang="en-GB" sz="2000"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p:txBody>
          <a:bodyPr/>
          <a:lstStyle/>
          <a:p>
            <a:r>
              <a:rPr lang="en-US" sz="4000"/>
              <a:t>Linked List as a Data Structure</a:t>
            </a:r>
          </a:p>
        </p:txBody>
      </p:sp>
      <p:sp>
        <p:nvSpPr>
          <p:cNvPr id="27651" name="Rectangle 3"/>
          <p:cNvSpPr>
            <a:spLocks noGrp="1" noChangeArrowheads="1"/>
          </p:cNvSpPr>
          <p:nvPr>
            <p:ph type="body" idx="1"/>
          </p:nvPr>
        </p:nvSpPr>
        <p:spPr>
          <a:xfrm>
            <a:off x="1214414" y="1571612"/>
            <a:ext cx="7715304" cy="4535487"/>
          </a:xfrm>
        </p:spPr>
        <p:txBody>
          <a:bodyPr/>
          <a:lstStyle/>
          <a:p>
            <a:r>
              <a:rPr lang="en-US" dirty="0"/>
              <a:t>Operations on a linked list</a:t>
            </a:r>
          </a:p>
          <a:p>
            <a:pPr lvl="1"/>
            <a:r>
              <a:rPr lang="en-US" b="1" dirty="0"/>
              <a:t>insert</a:t>
            </a:r>
            <a:r>
              <a:rPr lang="en-US" dirty="0"/>
              <a:t> a node somewhere in the list</a:t>
            </a:r>
          </a:p>
          <a:p>
            <a:pPr lvl="1"/>
            <a:r>
              <a:rPr lang="en-US" b="1" dirty="0"/>
              <a:t>get next</a:t>
            </a:r>
            <a:r>
              <a:rPr lang="en-US" dirty="0"/>
              <a:t> node</a:t>
            </a:r>
          </a:p>
          <a:p>
            <a:pPr lvl="1"/>
            <a:r>
              <a:rPr lang="en-US" b="1" dirty="0"/>
              <a:t>delete</a:t>
            </a:r>
            <a:r>
              <a:rPr lang="en-US" dirty="0"/>
              <a:t> a node from the list</a:t>
            </a:r>
          </a:p>
          <a:p>
            <a:r>
              <a:rPr lang="en-US" dirty="0"/>
              <a:t>Linked List Implementation of a Stack:</a:t>
            </a:r>
          </a:p>
          <a:p>
            <a:pPr lvl="1"/>
            <a:r>
              <a:rPr lang="en-US" dirty="0" smtClean="0"/>
              <a:t>It is an </a:t>
            </a:r>
            <a:r>
              <a:rPr lang="en-US" dirty="0"/>
              <a:t>example of a data structure implemented through another data structure</a:t>
            </a:r>
          </a:p>
        </p:txBody>
      </p:sp>
      <p:sp>
        <p:nvSpPr>
          <p:cNvPr id="4" name="Slide Number Placeholder 3"/>
          <p:cNvSpPr>
            <a:spLocks noGrp="1"/>
          </p:cNvSpPr>
          <p:nvPr>
            <p:ph type="sldNum" sz="quarter" idx="12"/>
          </p:nvPr>
        </p:nvSpPr>
        <p:spPr/>
        <p:txBody>
          <a:bodyPr/>
          <a:lstStyle/>
          <a:p>
            <a:fld id="{61778265-A953-45BD-952B-9F96E876DE07}" type="slidenum">
              <a:rPr lang="en-GB" smtClean="0"/>
              <a:pPr/>
              <a:t>10</a:t>
            </a:fld>
            <a:endParaRPr lang="en-GB"/>
          </a:p>
        </p:txBody>
      </p:sp>
      <p:sp>
        <p:nvSpPr>
          <p:cNvPr id="5" name="Footer Placeholder 4"/>
          <p:cNvSpPr>
            <a:spLocks noGrp="1"/>
          </p:cNvSpPr>
          <p:nvPr>
            <p:ph type="ftr" sz="quarter" idx="11"/>
          </p:nvPr>
        </p:nvSpPr>
        <p:spPr/>
        <p:txBody>
          <a:bodyPr/>
          <a:lstStyle/>
          <a:p>
            <a:r>
              <a:rPr lang="en-GB" smtClean="0"/>
              <a:t>CSE 246 Data Structures and Algorithms          Fall2009        Quratulain</a:t>
            </a:r>
            <a:endParaRPr lang="en-GB"/>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p:txBody>
          <a:bodyPr/>
          <a:lstStyle/>
          <a:p>
            <a:r>
              <a:rPr lang="en-US"/>
              <a:t>LinkedStack Class</a:t>
            </a:r>
          </a:p>
        </p:txBody>
      </p:sp>
      <p:sp>
        <p:nvSpPr>
          <p:cNvPr id="29699" name="Rectangle 3"/>
          <p:cNvSpPr>
            <a:spLocks noGrp="1" noChangeArrowheads="1"/>
          </p:cNvSpPr>
          <p:nvPr>
            <p:ph type="body" idx="1"/>
          </p:nvPr>
        </p:nvSpPr>
        <p:spPr>
          <a:xfrm>
            <a:off x="2357422" y="1357298"/>
            <a:ext cx="4214842" cy="3429024"/>
          </a:xfrm>
        </p:spPr>
        <p:txBody>
          <a:bodyPr>
            <a:normAutofit fontScale="85000" lnSpcReduction="20000"/>
          </a:bodyPr>
          <a:lstStyle/>
          <a:p>
            <a:pPr>
              <a:buFont typeface="Wingdings" pitchFamily="2" charset="2"/>
              <a:buNone/>
            </a:pPr>
            <a:r>
              <a:rPr lang="en-US" sz="1600" b="1" dirty="0">
                <a:latin typeface="Courier New" pitchFamily="49" charset="0"/>
              </a:rPr>
              <a:t>public class </a:t>
            </a:r>
            <a:r>
              <a:rPr lang="en-US" sz="1600" b="1" dirty="0" err="1">
                <a:latin typeface="Courier New" pitchFamily="49" charset="0"/>
              </a:rPr>
              <a:t>LinkedStack</a:t>
            </a:r>
            <a:r>
              <a:rPr lang="en-US" sz="1600" b="1" dirty="0">
                <a:latin typeface="Courier New" pitchFamily="49" charset="0"/>
              </a:rPr>
              <a:t> </a:t>
            </a:r>
          </a:p>
          <a:p>
            <a:pPr>
              <a:buFont typeface="Wingdings" pitchFamily="2" charset="2"/>
              <a:buNone/>
            </a:pPr>
            <a:r>
              <a:rPr lang="en-US" sz="1600" b="1" dirty="0">
                <a:latin typeface="Courier New" pitchFamily="49" charset="0"/>
              </a:rPr>
              <a:t>{</a:t>
            </a:r>
          </a:p>
          <a:p>
            <a:pPr>
              <a:buFont typeface="Wingdings" pitchFamily="2" charset="2"/>
              <a:buNone/>
            </a:pPr>
            <a:r>
              <a:rPr lang="en-US" sz="1600" b="1" dirty="0">
                <a:latin typeface="Courier New" pitchFamily="49" charset="0"/>
              </a:rPr>
              <a:t>   </a:t>
            </a:r>
            <a:r>
              <a:rPr lang="en-US" sz="1600" b="1" dirty="0" err="1" smtClean="0">
                <a:latin typeface="Courier New" pitchFamily="49" charset="0"/>
              </a:rPr>
              <a:t>StackNode</a:t>
            </a:r>
            <a:r>
              <a:rPr lang="en-US" sz="1600" b="1" dirty="0" smtClean="0">
                <a:latin typeface="Courier New" pitchFamily="49" charset="0"/>
              </a:rPr>
              <a:t> </a:t>
            </a:r>
            <a:r>
              <a:rPr lang="en-US" sz="1600" b="1" dirty="0">
                <a:latin typeface="Courier New" pitchFamily="49" charset="0"/>
              </a:rPr>
              <a:t>top;</a:t>
            </a:r>
          </a:p>
          <a:p>
            <a:pPr>
              <a:buFont typeface="Wingdings" pitchFamily="2" charset="2"/>
              <a:buNone/>
            </a:pPr>
            <a:r>
              <a:rPr lang="en-US" sz="1600" b="1" dirty="0">
                <a:latin typeface="Courier New" pitchFamily="49" charset="0"/>
              </a:rPr>
              <a:t>   public </a:t>
            </a:r>
            <a:r>
              <a:rPr lang="en-US" sz="1600" b="1" dirty="0" err="1">
                <a:latin typeface="Courier New" pitchFamily="49" charset="0"/>
              </a:rPr>
              <a:t>LinkedStack</a:t>
            </a:r>
            <a:r>
              <a:rPr lang="en-US" sz="1600" b="1" dirty="0">
                <a:latin typeface="Courier New" pitchFamily="49" charset="0"/>
              </a:rPr>
              <a:t>() </a:t>
            </a:r>
          </a:p>
          <a:p>
            <a:pPr>
              <a:buFont typeface="Wingdings" pitchFamily="2" charset="2"/>
              <a:buNone/>
            </a:pPr>
            <a:r>
              <a:rPr lang="en-US" sz="1600" b="1" dirty="0">
                <a:latin typeface="Courier New" pitchFamily="49" charset="0"/>
              </a:rPr>
              <a:t>   {</a:t>
            </a:r>
          </a:p>
          <a:p>
            <a:pPr>
              <a:buFont typeface="Wingdings" pitchFamily="2" charset="2"/>
              <a:buNone/>
            </a:pPr>
            <a:r>
              <a:rPr lang="en-US" sz="1600" b="1" dirty="0">
                <a:latin typeface="Courier New" pitchFamily="49" charset="0"/>
              </a:rPr>
              <a:t>      top = null;</a:t>
            </a:r>
          </a:p>
          <a:p>
            <a:pPr>
              <a:buFont typeface="Wingdings" pitchFamily="2" charset="2"/>
              <a:buNone/>
            </a:pPr>
            <a:r>
              <a:rPr lang="en-US" sz="1600" b="1" dirty="0">
                <a:latin typeface="Courier New" pitchFamily="49" charset="0"/>
              </a:rPr>
              <a:t>   }</a:t>
            </a:r>
          </a:p>
          <a:p>
            <a:pPr>
              <a:buFont typeface="Wingdings" pitchFamily="2" charset="2"/>
              <a:buNone/>
            </a:pPr>
            <a:r>
              <a:rPr lang="en-US" sz="1600" b="1" dirty="0">
                <a:latin typeface="Courier New" pitchFamily="49" charset="0"/>
              </a:rPr>
              <a:t>   public </a:t>
            </a:r>
            <a:r>
              <a:rPr lang="en-US" sz="1600" b="1" dirty="0" err="1">
                <a:latin typeface="Courier New" pitchFamily="49" charset="0"/>
              </a:rPr>
              <a:t>boolean</a:t>
            </a:r>
            <a:r>
              <a:rPr lang="en-US" sz="1600" b="1" dirty="0">
                <a:latin typeface="Courier New" pitchFamily="49" charset="0"/>
              </a:rPr>
              <a:t> empty() </a:t>
            </a:r>
          </a:p>
          <a:p>
            <a:pPr>
              <a:buFont typeface="Wingdings" pitchFamily="2" charset="2"/>
              <a:buNone/>
            </a:pPr>
            <a:r>
              <a:rPr lang="en-US" sz="1600" b="1" dirty="0">
                <a:latin typeface="Courier New" pitchFamily="49" charset="0"/>
              </a:rPr>
              <a:t>   {</a:t>
            </a:r>
          </a:p>
          <a:p>
            <a:pPr>
              <a:buFont typeface="Wingdings" pitchFamily="2" charset="2"/>
              <a:buNone/>
            </a:pPr>
            <a:r>
              <a:rPr lang="en-US" sz="1600" b="1" dirty="0">
                <a:latin typeface="Courier New" pitchFamily="49" charset="0"/>
              </a:rPr>
              <a:t>      return (top == null);</a:t>
            </a:r>
          </a:p>
          <a:p>
            <a:pPr>
              <a:buFont typeface="Wingdings" pitchFamily="2" charset="2"/>
              <a:buNone/>
            </a:pPr>
            <a:r>
              <a:rPr lang="en-US" sz="1600" b="1" dirty="0">
                <a:latin typeface="Courier New" pitchFamily="49" charset="0"/>
              </a:rPr>
              <a:t>   }</a:t>
            </a:r>
          </a:p>
          <a:p>
            <a:pPr>
              <a:buFont typeface="Wingdings" pitchFamily="2" charset="2"/>
              <a:buNone/>
            </a:pPr>
            <a:r>
              <a:rPr lang="en-US" sz="1600" b="1" dirty="0">
                <a:latin typeface="Courier New" pitchFamily="49" charset="0"/>
              </a:rPr>
              <a:t>   // ...</a:t>
            </a:r>
          </a:p>
          <a:p>
            <a:pPr>
              <a:buFont typeface="Wingdings" pitchFamily="2" charset="2"/>
              <a:buNone/>
            </a:pPr>
            <a:r>
              <a:rPr lang="en-US" sz="1600" b="1" dirty="0">
                <a:latin typeface="Courier New" pitchFamily="49" charset="0"/>
              </a:rPr>
              <a:t>}</a:t>
            </a:r>
          </a:p>
        </p:txBody>
      </p:sp>
      <p:sp>
        <p:nvSpPr>
          <p:cNvPr id="29700" name="Rectangle 4"/>
          <p:cNvSpPr>
            <a:spLocks noChangeArrowheads="1"/>
          </p:cNvSpPr>
          <p:nvPr/>
        </p:nvSpPr>
        <p:spPr bwMode="auto">
          <a:xfrm>
            <a:off x="1576414" y="5319713"/>
            <a:ext cx="1219200" cy="533400"/>
          </a:xfrm>
          <a:prstGeom prst="rect">
            <a:avLst/>
          </a:prstGeom>
          <a:noFill/>
          <a:ln w="12700">
            <a:solidFill>
              <a:schemeClr val="tx1"/>
            </a:solidFill>
            <a:miter lim="800000"/>
            <a:headEnd/>
            <a:tailEnd/>
          </a:ln>
          <a:effectLst/>
        </p:spPr>
        <p:txBody>
          <a:bodyPr wrap="none" anchor="ctr"/>
          <a:lstStyle/>
          <a:p>
            <a:endParaRPr lang="en-GB"/>
          </a:p>
        </p:txBody>
      </p:sp>
      <p:sp>
        <p:nvSpPr>
          <p:cNvPr id="29701" name="Rectangle 5"/>
          <p:cNvSpPr>
            <a:spLocks noChangeArrowheads="1"/>
          </p:cNvSpPr>
          <p:nvPr/>
        </p:nvSpPr>
        <p:spPr bwMode="auto">
          <a:xfrm>
            <a:off x="6834214" y="5319713"/>
            <a:ext cx="1524000" cy="533400"/>
          </a:xfrm>
          <a:prstGeom prst="rect">
            <a:avLst/>
          </a:prstGeom>
          <a:noFill/>
          <a:ln w="12700">
            <a:solidFill>
              <a:schemeClr val="tx1"/>
            </a:solidFill>
            <a:miter lim="800000"/>
            <a:headEnd/>
            <a:tailEnd/>
          </a:ln>
          <a:effectLst/>
        </p:spPr>
        <p:txBody>
          <a:bodyPr wrap="none" anchor="ctr"/>
          <a:lstStyle/>
          <a:p>
            <a:endParaRPr lang="en-GB"/>
          </a:p>
        </p:txBody>
      </p:sp>
      <p:sp>
        <p:nvSpPr>
          <p:cNvPr id="29702" name="Rectangle 6"/>
          <p:cNvSpPr>
            <a:spLocks noChangeArrowheads="1"/>
          </p:cNvSpPr>
          <p:nvPr/>
        </p:nvSpPr>
        <p:spPr bwMode="auto">
          <a:xfrm>
            <a:off x="5081614" y="5319713"/>
            <a:ext cx="1219200" cy="533400"/>
          </a:xfrm>
          <a:prstGeom prst="rect">
            <a:avLst/>
          </a:prstGeom>
          <a:noFill/>
          <a:ln w="12700">
            <a:solidFill>
              <a:schemeClr val="tx1"/>
            </a:solidFill>
            <a:miter lim="800000"/>
            <a:headEnd/>
            <a:tailEnd/>
          </a:ln>
          <a:effectLst/>
        </p:spPr>
        <p:txBody>
          <a:bodyPr wrap="none" anchor="ctr"/>
          <a:lstStyle/>
          <a:p>
            <a:pPr algn="ctr"/>
            <a:endParaRPr lang="en-US" sz="2400">
              <a:effectLst>
                <a:outerShdw blurRad="38100" dist="38100" dir="2700000" algn="tl">
                  <a:srgbClr val="C0C0C0"/>
                </a:outerShdw>
              </a:effectLst>
              <a:latin typeface="Arial" charset="0"/>
            </a:endParaRPr>
          </a:p>
        </p:txBody>
      </p:sp>
      <p:sp>
        <p:nvSpPr>
          <p:cNvPr id="29703" name="Rectangle 7"/>
          <p:cNvSpPr>
            <a:spLocks noChangeArrowheads="1"/>
          </p:cNvSpPr>
          <p:nvPr/>
        </p:nvSpPr>
        <p:spPr bwMode="auto">
          <a:xfrm>
            <a:off x="3329014" y="5319713"/>
            <a:ext cx="1219200" cy="533400"/>
          </a:xfrm>
          <a:prstGeom prst="rect">
            <a:avLst/>
          </a:prstGeom>
          <a:noFill/>
          <a:ln w="12700">
            <a:solidFill>
              <a:schemeClr val="tx1"/>
            </a:solidFill>
            <a:miter lim="800000"/>
            <a:headEnd/>
            <a:tailEnd/>
          </a:ln>
          <a:effectLst/>
        </p:spPr>
        <p:txBody>
          <a:bodyPr wrap="none" anchor="ctr"/>
          <a:lstStyle/>
          <a:p>
            <a:endParaRPr lang="en-GB"/>
          </a:p>
        </p:txBody>
      </p:sp>
      <p:sp>
        <p:nvSpPr>
          <p:cNvPr id="29704" name="Line 8"/>
          <p:cNvSpPr>
            <a:spLocks noChangeShapeType="1"/>
          </p:cNvSpPr>
          <p:nvPr/>
        </p:nvSpPr>
        <p:spPr bwMode="auto">
          <a:xfrm>
            <a:off x="2414614" y="5319713"/>
            <a:ext cx="0" cy="533400"/>
          </a:xfrm>
          <a:prstGeom prst="line">
            <a:avLst/>
          </a:prstGeom>
          <a:noFill/>
          <a:ln w="12700">
            <a:solidFill>
              <a:schemeClr val="tx1"/>
            </a:solidFill>
            <a:round/>
            <a:headEnd/>
            <a:tailEnd/>
          </a:ln>
          <a:effectLst/>
        </p:spPr>
        <p:txBody>
          <a:bodyPr wrap="none" anchor="ctr"/>
          <a:lstStyle/>
          <a:p>
            <a:endParaRPr lang="en-GB"/>
          </a:p>
        </p:txBody>
      </p:sp>
      <p:sp>
        <p:nvSpPr>
          <p:cNvPr id="29705" name="Line 9"/>
          <p:cNvSpPr>
            <a:spLocks noChangeShapeType="1"/>
          </p:cNvSpPr>
          <p:nvPr/>
        </p:nvSpPr>
        <p:spPr bwMode="auto">
          <a:xfrm>
            <a:off x="7672414" y="5319713"/>
            <a:ext cx="0" cy="533400"/>
          </a:xfrm>
          <a:prstGeom prst="line">
            <a:avLst/>
          </a:prstGeom>
          <a:noFill/>
          <a:ln w="12700">
            <a:solidFill>
              <a:schemeClr val="tx1"/>
            </a:solidFill>
            <a:round/>
            <a:headEnd/>
            <a:tailEnd/>
          </a:ln>
          <a:effectLst/>
        </p:spPr>
        <p:txBody>
          <a:bodyPr wrap="none" anchor="ctr"/>
          <a:lstStyle/>
          <a:p>
            <a:endParaRPr lang="en-GB"/>
          </a:p>
        </p:txBody>
      </p:sp>
      <p:sp>
        <p:nvSpPr>
          <p:cNvPr id="29706" name="Line 10"/>
          <p:cNvSpPr>
            <a:spLocks noChangeShapeType="1"/>
          </p:cNvSpPr>
          <p:nvPr/>
        </p:nvSpPr>
        <p:spPr bwMode="auto">
          <a:xfrm>
            <a:off x="5919814" y="5319713"/>
            <a:ext cx="0" cy="533400"/>
          </a:xfrm>
          <a:prstGeom prst="line">
            <a:avLst/>
          </a:prstGeom>
          <a:noFill/>
          <a:ln w="12700">
            <a:solidFill>
              <a:schemeClr val="tx1"/>
            </a:solidFill>
            <a:round/>
            <a:headEnd/>
            <a:tailEnd/>
          </a:ln>
          <a:effectLst/>
        </p:spPr>
        <p:txBody>
          <a:bodyPr wrap="none" anchor="ctr"/>
          <a:lstStyle/>
          <a:p>
            <a:endParaRPr lang="en-GB"/>
          </a:p>
        </p:txBody>
      </p:sp>
      <p:sp>
        <p:nvSpPr>
          <p:cNvPr id="29707" name="Line 11"/>
          <p:cNvSpPr>
            <a:spLocks noChangeShapeType="1"/>
          </p:cNvSpPr>
          <p:nvPr/>
        </p:nvSpPr>
        <p:spPr bwMode="auto">
          <a:xfrm>
            <a:off x="4167214" y="5319713"/>
            <a:ext cx="0" cy="533400"/>
          </a:xfrm>
          <a:prstGeom prst="line">
            <a:avLst/>
          </a:prstGeom>
          <a:noFill/>
          <a:ln w="12700">
            <a:solidFill>
              <a:schemeClr val="tx1"/>
            </a:solidFill>
            <a:round/>
            <a:headEnd/>
            <a:tailEnd/>
          </a:ln>
          <a:effectLst/>
        </p:spPr>
        <p:txBody>
          <a:bodyPr wrap="none" anchor="ctr"/>
          <a:lstStyle/>
          <a:p>
            <a:endParaRPr lang="en-GB"/>
          </a:p>
        </p:txBody>
      </p:sp>
      <p:sp>
        <p:nvSpPr>
          <p:cNvPr id="29708" name="Line 12"/>
          <p:cNvSpPr>
            <a:spLocks noChangeShapeType="1"/>
          </p:cNvSpPr>
          <p:nvPr/>
        </p:nvSpPr>
        <p:spPr bwMode="auto">
          <a:xfrm>
            <a:off x="1805014" y="4481513"/>
            <a:ext cx="228600" cy="838200"/>
          </a:xfrm>
          <a:prstGeom prst="line">
            <a:avLst/>
          </a:prstGeom>
          <a:noFill/>
          <a:ln w="12700">
            <a:solidFill>
              <a:schemeClr val="tx1"/>
            </a:solidFill>
            <a:round/>
            <a:headEnd/>
            <a:tailEnd type="triangle" w="med" len="med"/>
          </a:ln>
          <a:effectLst/>
        </p:spPr>
        <p:txBody>
          <a:bodyPr wrap="none" anchor="ctr"/>
          <a:lstStyle/>
          <a:p>
            <a:endParaRPr lang="en-GB"/>
          </a:p>
        </p:txBody>
      </p:sp>
      <p:sp>
        <p:nvSpPr>
          <p:cNvPr id="29709" name="Line 13"/>
          <p:cNvSpPr>
            <a:spLocks noChangeShapeType="1"/>
          </p:cNvSpPr>
          <p:nvPr/>
        </p:nvSpPr>
        <p:spPr bwMode="auto">
          <a:xfrm>
            <a:off x="2567014" y="5624513"/>
            <a:ext cx="762000" cy="0"/>
          </a:xfrm>
          <a:prstGeom prst="line">
            <a:avLst/>
          </a:prstGeom>
          <a:noFill/>
          <a:ln w="12700">
            <a:solidFill>
              <a:schemeClr val="tx1"/>
            </a:solidFill>
            <a:round/>
            <a:headEnd/>
            <a:tailEnd type="triangle" w="med" len="med"/>
          </a:ln>
          <a:effectLst/>
        </p:spPr>
        <p:txBody>
          <a:bodyPr wrap="none" anchor="ctr"/>
          <a:lstStyle/>
          <a:p>
            <a:endParaRPr lang="en-GB"/>
          </a:p>
        </p:txBody>
      </p:sp>
      <p:sp>
        <p:nvSpPr>
          <p:cNvPr id="29710" name="Line 14"/>
          <p:cNvSpPr>
            <a:spLocks noChangeShapeType="1"/>
          </p:cNvSpPr>
          <p:nvPr/>
        </p:nvSpPr>
        <p:spPr bwMode="auto">
          <a:xfrm>
            <a:off x="6072214" y="5624513"/>
            <a:ext cx="762000" cy="0"/>
          </a:xfrm>
          <a:prstGeom prst="line">
            <a:avLst/>
          </a:prstGeom>
          <a:noFill/>
          <a:ln w="12700">
            <a:solidFill>
              <a:schemeClr val="tx1"/>
            </a:solidFill>
            <a:round/>
            <a:headEnd/>
            <a:tailEnd type="triangle" w="med" len="med"/>
          </a:ln>
          <a:effectLst/>
        </p:spPr>
        <p:txBody>
          <a:bodyPr wrap="none" anchor="ctr"/>
          <a:lstStyle/>
          <a:p>
            <a:endParaRPr lang="en-GB"/>
          </a:p>
        </p:txBody>
      </p:sp>
      <p:sp>
        <p:nvSpPr>
          <p:cNvPr id="29711" name="Line 15"/>
          <p:cNvSpPr>
            <a:spLocks noChangeShapeType="1"/>
          </p:cNvSpPr>
          <p:nvPr/>
        </p:nvSpPr>
        <p:spPr bwMode="auto">
          <a:xfrm>
            <a:off x="4319614" y="5624513"/>
            <a:ext cx="762000" cy="0"/>
          </a:xfrm>
          <a:prstGeom prst="line">
            <a:avLst/>
          </a:prstGeom>
          <a:noFill/>
          <a:ln w="12700">
            <a:solidFill>
              <a:schemeClr val="tx1"/>
            </a:solidFill>
            <a:round/>
            <a:headEnd/>
            <a:tailEnd type="triangle" w="med" len="med"/>
          </a:ln>
          <a:effectLst/>
        </p:spPr>
        <p:txBody>
          <a:bodyPr wrap="none" anchor="ctr"/>
          <a:lstStyle/>
          <a:p>
            <a:endParaRPr lang="en-GB"/>
          </a:p>
        </p:txBody>
      </p:sp>
      <p:sp>
        <p:nvSpPr>
          <p:cNvPr id="29712" name="Rectangle 16"/>
          <p:cNvSpPr>
            <a:spLocks noChangeArrowheads="1"/>
          </p:cNvSpPr>
          <p:nvPr/>
        </p:nvSpPr>
        <p:spPr bwMode="auto">
          <a:xfrm>
            <a:off x="1538270" y="4329113"/>
            <a:ext cx="533400" cy="381000"/>
          </a:xfrm>
          <a:prstGeom prst="rect">
            <a:avLst/>
          </a:prstGeom>
          <a:noFill/>
          <a:ln w="12700">
            <a:solidFill>
              <a:schemeClr val="tx1"/>
            </a:solidFill>
            <a:miter lim="800000"/>
            <a:headEnd/>
            <a:tailEnd/>
          </a:ln>
          <a:effectLst/>
        </p:spPr>
        <p:txBody>
          <a:bodyPr wrap="none" anchor="ctr"/>
          <a:lstStyle/>
          <a:p>
            <a:endParaRPr lang="en-GB"/>
          </a:p>
        </p:txBody>
      </p:sp>
      <p:sp>
        <p:nvSpPr>
          <p:cNvPr id="29713" name="Text Box 17"/>
          <p:cNvSpPr txBox="1">
            <a:spLocks noChangeArrowheads="1"/>
          </p:cNvSpPr>
          <p:nvPr/>
        </p:nvSpPr>
        <p:spPr bwMode="auto">
          <a:xfrm>
            <a:off x="7656539" y="5334000"/>
            <a:ext cx="577850" cy="396875"/>
          </a:xfrm>
          <a:prstGeom prst="rect">
            <a:avLst/>
          </a:prstGeom>
          <a:noFill/>
          <a:ln w="9525">
            <a:noFill/>
            <a:miter lim="800000"/>
            <a:headEnd/>
            <a:tailEnd/>
          </a:ln>
          <a:effectLst/>
        </p:spPr>
        <p:txBody>
          <a:bodyPr wrap="none">
            <a:spAutoFit/>
          </a:bodyPr>
          <a:lstStyle/>
          <a:p>
            <a:r>
              <a:rPr lang="en-US" sz="2000">
                <a:latin typeface="Times New Roman" charset="0"/>
              </a:rPr>
              <a:t>null</a:t>
            </a:r>
          </a:p>
        </p:txBody>
      </p:sp>
      <p:sp>
        <p:nvSpPr>
          <p:cNvPr id="29714" name="Text Box 18"/>
          <p:cNvSpPr txBox="1">
            <a:spLocks noChangeArrowheads="1"/>
          </p:cNvSpPr>
          <p:nvPr/>
        </p:nvSpPr>
        <p:spPr bwMode="auto">
          <a:xfrm>
            <a:off x="1712939" y="5334000"/>
            <a:ext cx="311150" cy="396875"/>
          </a:xfrm>
          <a:prstGeom prst="rect">
            <a:avLst/>
          </a:prstGeom>
          <a:noFill/>
          <a:ln w="9525">
            <a:noFill/>
            <a:miter lim="800000"/>
            <a:headEnd/>
            <a:tailEnd/>
          </a:ln>
          <a:effectLst/>
        </p:spPr>
        <p:txBody>
          <a:bodyPr wrap="none">
            <a:spAutoFit/>
          </a:bodyPr>
          <a:lstStyle/>
          <a:p>
            <a:r>
              <a:rPr lang="en-US" sz="2000">
                <a:latin typeface="Times New Roman" charset="0"/>
              </a:rPr>
              <a:t>5</a:t>
            </a:r>
          </a:p>
        </p:txBody>
      </p:sp>
      <p:sp>
        <p:nvSpPr>
          <p:cNvPr id="29715" name="Text Box 19"/>
          <p:cNvSpPr txBox="1">
            <a:spLocks noChangeArrowheads="1"/>
          </p:cNvSpPr>
          <p:nvPr/>
        </p:nvSpPr>
        <p:spPr bwMode="auto">
          <a:xfrm>
            <a:off x="3557614" y="5319713"/>
            <a:ext cx="311150" cy="396875"/>
          </a:xfrm>
          <a:prstGeom prst="rect">
            <a:avLst/>
          </a:prstGeom>
          <a:noFill/>
          <a:ln w="9525">
            <a:noFill/>
            <a:miter lim="800000"/>
            <a:headEnd/>
            <a:tailEnd/>
          </a:ln>
          <a:effectLst/>
        </p:spPr>
        <p:txBody>
          <a:bodyPr wrap="none">
            <a:spAutoFit/>
          </a:bodyPr>
          <a:lstStyle/>
          <a:p>
            <a:r>
              <a:rPr lang="en-US" sz="2000">
                <a:latin typeface="Times New Roman" charset="0"/>
              </a:rPr>
              <a:t>1</a:t>
            </a:r>
          </a:p>
        </p:txBody>
      </p:sp>
      <p:sp>
        <p:nvSpPr>
          <p:cNvPr id="29716" name="Text Box 20"/>
          <p:cNvSpPr txBox="1">
            <a:spLocks noChangeArrowheads="1"/>
          </p:cNvSpPr>
          <p:nvPr/>
        </p:nvSpPr>
        <p:spPr bwMode="auto">
          <a:xfrm>
            <a:off x="5310214" y="5319713"/>
            <a:ext cx="311150" cy="396875"/>
          </a:xfrm>
          <a:prstGeom prst="rect">
            <a:avLst/>
          </a:prstGeom>
          <a:noFill/>
          <a:ln w="9525">
            <a:noFill/>
            <a:miter lim="800000"/>
            <a:headEnd/>
            <a:tailEnd/>
          </a:ln>
          <a:effectLst/>
        </p:spPr>
        <p:txBody>
          <a:bodyPr wrap="none">
            <a:spAutoFit/>
          </a:bodyPr>
          <a:lstStyle/>
          <a:p>
            <a:r>
              <a:rPr lang="en-US" sz="2000">
                <a:latin typeface="Times New Roman" charset="0"/>
              </a:rPr>
              <a:t>3</a:t>
            </a:r>
          </a:p>
        </p:txBody>
      </p:sp>
      <p:sp>
        <p:nvSpPr>
          <p:cNvPr id="29717" name="Text Box 21"/>
          <p:cNvSpPr txBox="1">
            <a:spLocks noChangeArrowheads="1"/>
          </p:cNvSpPr>
          <p:nvPr/>
        </p:nvSpPr>
        <p:spPr bwMode="auto">
          <a:xfrm>
            <a:off x="7046939" y="5334000"/>
            <a:ext cx="311150" cy="396875"/>
          </a:xfrm>
          <a:prstGeom prst="rect">
            <a:avLst/>
          </a:prstGeom>
          <a:noFill/>
          <a:ln w="9525">
            <a:noFill/>
            <a:miter lim="800000"/>
            <a:headEnd/>
            <a:tailEnd/>
          </a:ln>
          <a:effectLst/>
        </p:spPr>
        <p:txBody>
          <a:bodyPr wrap="none">
            <a:spAutoFit/>
          </a:bodyPr>
          <a:lstStyle/>
          <a:p>
            <a:r>
              <a:rPr lang="en-US" sz="2000">
                <a:latin typeface="Times New Roman" charset="0"/>
              </a:rPr>
              <a:t>2</a:t>
            </a:r>
          </a:p>
        </p:txBody>
      </p:sp>
      <p:sp>
        <p:nvSpPr>
          <p:cNvPr id="29718" name="Text Box 22"/>
          <p:cNvSpPr txBox="1">
            <a:spLocks noChangeArrowheads="1"/>
          </p:cNvSpPr>
          <p:nvPr/>
        </p:nvSpPr>
        <p:spPr bwMode="auto">
          <a:xfrm>
            <a:off x="1522395" y="3962400"/>
            <a:ext cx="508000" cy="396875"/>
          </a:xfrm>
          <a:prstGeom prst="rect">
            <a:avLst/>
          </a:prstGeom>
          <a:noFill/>
          <a:ln w="9525">
            <a:noFill/>
            <a:miter lim="800000"/>
            <a:headEnd/>
            <a:tailEnd/>
          </a:ln>
          <a:effectLst/>
        </p:spPr>
        <p:txBody>
          <a:bodyPr wrap="none">
            <a:spAutoFit/>
          </a:bodyPr>
          <a:lstStyle/>
          <a:p>
            <a:r>
              <a:rPr lang="en-US" sz="2000">
                <a:latin typeface="Times New Roman" charset="0"/>
              </a:rPr>
              <a:t>top</a:t>
            </a:r>
          </a:p>
        </p:txBody>
      </p:sp>
      <p:sp>
        <p:nvSpPr>
          <p:cNvPr id="23" name="Slide Number Placeholder 22"/>
          <p:cNvSpPr>
            <a:spLocks noGrp="1"/>
          </p:cNvSpPr>
          <p:nvPr>
            <p:ph type="sldNum" sz="quarter" idx="12"/>
          </p:nvPr>
        </p:nvSpPr>
        <p:spPr/>
        <p:txBody>
          <a:bodyPr/>
          <a:lstStyle/>
          <a:p>
            <a:fld id="{61778265-A953-45BD-952B-9F96E876DE07}" type="slidenum">
              <a:rPr lang="en-GB" smtClean="0"/>
              <a:pPr/>
              <a:t>11</a:t>
            </a:fld>
            <a:endParaRPr lang="en-GB"/>
          </a:p>
        </p:txBody>
      </p:sp>
      <p:sp>
        <p:nvSpPr>
          <p:cNvPr id="24" name="Footer Placeholder 23"/>
          <p:cNvSpPr>
            <a:spLocks noGrp="1"/>
          </p:cNvSpPr>
          <p:nvPr>
            <p:ph type="ftr" sz="quarter" idx="11"/>
          </p:nvPr>
        </p:nvSpPr>
        <p:spPr/>
        <p:txBody>
          <a:bodyPr/>
          <a:lstStyle/>
          <a:p>
            <a:r>
              <a:rPr lang="en-GB" smtClean="0"/>
              <a:t>CSE 246 Data Structures and Algorithms          Fall2009        Quratulain</a:t>
            </a:r>
            <a:endParaRPr lang="en-GB"/>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p:txBody>
          <a:bodyPr/>
          <a:lstStyle/>
          <a:p>
            <a:r>
              <a:rPr lang="en-US"/>
              <a:t>Push Operation using a List</a:t>
            </a:r>
          </a:p>
        </p:txBody>
      </p:sp>
      <p:sp>
        <p:nvSpPr>
          <p:cNvPr id="31747" name="Rectangle 3"/>
          <p:cNvSpPr>
            <a:spLocks noGrp="1" noChangeArrowheads="1"/>
          </p:cNvSpPr>
          <p:nvPr>
            <p:ph type="body" idx="1"/>
          </p:nvPr>
        </p:nvSpPr>
        <p:spPr>
          <a:xfrm>
            <a:off x="3846513" y="1357298"/>
            <a:ext cx="5297487" cy="3733800"/>
          </a:xfrm>
        </p:spPr>
        <p:txBody>
          <a:bodyPr>
            <a:normAutofit/>
          </a:bodyPr>
          <a:lstStyle/>
          <a:p>
            <a:pPr>
              <a:lnSpc>
                <a:spcPct val="90000"/>
              </a:lnSpc>
              <a:buFont typeface="Wingdings" pitchFamily="2" charset="2"/>
              <a:buNone/>
            </a:pPr>
            <a:r>
              <a:rPr lang="en-US" sz="1800" b="1" dirty="0">
                <a:latin typeface="Courier New" pitchFamily="49" charset="0"/>
              </a:rPr>
              <a:t>public class </a:t>
            </a:r>
            <a:r>
              <a:rPr lang="en-US" sz="1800" b="1" dirty="0" err="1">
                <a:latin typeface="Courier New" pitchFamily="49" charset="0"/>
              </a:rPr>
              <a:t>LinkedStack</a:t>
            </a:r>
            <a:r>
              <a:rPr lang="en-US" sz="1800" b="1" dirty="0">
                <a:latin typeface="Courier New" pitchFamily="49" charset="0"/>
              </a:rPr>
              <a:t> </a:t>
            </a:r>
          </a:p>
          <a:p>
            <a:pPr>
              <a:lnSpc>
                <a:spcPct val="90000"/>
              </a:lnSpc>
              <a:buFont typeface="Wingdings" pitchFamily="2" charset="2"/>
              <a:buNone/>
            </a:pPr>
            <a:r>
              <a:rPr lang="en-US" sz="1800" b="1" dirty="0" smtClean="0">
                <a:latin typeface="Courier New" pitchFamily="49" charset="0"/>
              </a:rPr>
              <a:t>{   </a:t>
            </a:r>
            <a:r>
              <a:rPr lang="en-US" sz="1800" b="1" dirty="0">
                <a:latin typeface="Courier New" pitchFamily="49" charset="0"/>
              </a:rPr>
              <a:t>// ...</a:t>
            </a:r>
          </a:p>
          <a:p>
            <a:pPr>
              <a:lnSpc>
                <a:spcPct val="90000"/>
              </a:lnSpc>
              <a:buFont typeface="Wingdings" pitchFamily="2" charset="2"/>
              <a:buNone/>
            </a:pPr>
            <a:r>
              <a:rPr lang="en-US" sz="1800" b="1" dirty="0">
                <a:latin typeface="Courier New" pitchFamily="49" charset="0"/>
              </a:rPr>
              <a:t>   public void push( </a:t>
            </a:r>
            <a:r>
              <a:rPr lang="en-US" sz="1800" b="1" dirty="0" err="1">
                <a:latin typeface="Courier New" pitchFamily="49" charset="0"/>
              </a:rPr>
              <a:t>int</a:t>
            </a:r>
            <a:r>
              <a:rPr lang="en-US" sz="1800" b="1" dirty="0">
                <a:latin typeface="Courier New" pitchFamily="49" charset="0"/>
              </a:rPr>
              <a:t> entry ) </a:t>
            </a:r>
          </a:p>
          <a:p>
            <a:pPr>
              <a:lnSpc>
                <a:spcPct val="90000"/>
              </a:lnSpc>
              <a:buFont typeface="Wingdings" pitchFamily="2" charset="2"/>
              <a:buNone/>
            </a:pPr>
            <a:r>
              <a:rPr lang="en-US" sz="1800" b="1" dirty="0">
                <a:latin typeface="Courier New" pitchFamily="49" charset="0"/>
              </a:rPr>
              <a:t>   {</a:t>
            </a:r>
          </a:p>
          <a:p>
            <a:pPr>
              <a:lnSpc>
                <a:spcPct val="90000"/>
              </a:lnSpc>
              <a:buFont typeface="Wingdings" pitchFamily="2" charset="2"/>
              <a:buNone/>
            </a:pPr>
            <a:r>
              <a:rPr lang="en-US" sz="1800" b="1" dirty="0">
                <a:latin typeface="Courier New" pitchFamily="49" charset="0"/>
              </a:rPr>
              <a:t>   </a:t>
            </a:r>
            <a:r>
              <a:rPr lang="en-US" sz="1800" b="1" dirty="0" err="1" smtClean="0">
                <a:latin typeface="Courier New" pitchFamily="49" charset="0"/>
              </a:rPr>
              <a:t>StackNode</a:t>
            </a:r>
            <a:r>
              <a:rPr lang="en-US" sz="1800" b="1" dirty="0" smtClean="0">
                <a:latin typeface="Courier New" pitchFamily="49" charset="0"/>
              </a:rPr>
              <a:t> </a:t>
            </a:r>
            <a:r>
              <a:rPr lang="en-US" sz="1800" b="1" dirty="0">
                <a:latin typeface="Courier New" pitchFamily="49" charset="0"/>
              </a:rPr>
              <a:t>temp = </a:t>
            </a:r>
            <a:r>
              <a:rPr lang="en-US" sz="1800" b="1" dirty="0" smtClean="0">
                <a:latin typeface="Courier New" pitchFamily="49" charset="0"/>
              </a:rPr>
              <a:t>new </a:t>
            </a:r>
            <a:r>
              <a:rPr lang="en-US" sz="1800" b="1" dirty="0" err="1" smtClean="0">
                <a:latin typeface="Courier New" pitchFamily="49" charset="0"/>
              </a:rPr>
              <a:t>StackNode</a:t>
            </a:r>
            <a:r>
              <a:rPr lang="en-US" sz="1800" b="1" dirty="0">
                <a:latin typeface="Courier New" pitchFamily="49" charset="0"/>
              </a:rPr>
              <a:t>();</a:t>
            </a:r>
          </a:p>
          <a:p>
            <a:pPr>
              <a:lnSpc>
                <a:spcPct val="90000"/>
              </a:lnSpc>
              <a:buFont typeface="Wingdings" pitchFamily="2" charset="2"/>
              <a:buNone/>
            </a:pPr>
            <a:r>
              <a:rPr lang="en-US" sz="1800" b="1" dirty="0">
                <a:latin typeface="Courier New" pitchFamily="49" charset="0"/>
              </a:rPr>
              <a:t>      </a:t>
            </a:r>
            <a:r>
              <a:rPr lang="en-US" sz="1800" b="1" dirty="0" err="1">
                <a:latin typeface="Courier New" pitchFamily="49" charset="0"/>
              </a:rPr>
              <a:t>temp.setData</a:t>
            </a:r>
            <a:r>
              <a:rPr lang="en-US" sz="1800" b="1" dirty="0">
                <a:latin typeface="Courier New" pitchFamily="49" charset="0"/>
              </a:rPr>
              <a:t>( entry );</a:t>
            </a:r>
          </a:p>
          <a:p>
            <a:pPr>
              <a:lnSpc>
                <a:spcPct val="90000"/>
              </a:lnSpc>
              <a:buFont typeface="Wingdings" pitchFamily="2" charset="2"/>
              <a:buNone/>
            </a:pPr>
            <a:r>
              <a:rPr lang="en-US" sz="1800" b="1" dirty="0">
                <a:latin typeface="Courier New" pitchFamily="49" charset="0"/>
              </a:rPr>
              <a:t>      </a:t>
            </a:r>
            <a:r>
              <a:rPr lang="en-US" sz="1800" b="1" dirty="0" err="1">
                <a:latin typeface="Courier New" pitchFamily="49" charset="0"/>
              </a:rPr>
              <a:t>temp.setNext</a:t>
            </a:r>
            <a:r>
              <a:rPr lang="en-US" sz="1800" b="1" dirty="0">
                <a:latin typeface="Courier New" pitchFamily="49" charset="0"/>
              </a:rPr>
              <a:t>( top );</a:t>
            </a:r>
          </a:p>
          <a:p>
            <a:pPr>
              <a:lnSpc>
                <a:spcPct val="90000"/>
              </a:lnSpc>
              <a:buFont typeface="Wingdings" pitchFamily="2" charset="2"/>
              <a:buNone/>
            </a:pPr>
            <a:r>
              <a:rPr lang="en-US" sz="1800" b="1" dirty="0">
                <a:latin typeface="Courier New" pitchFamily="49" charset="0"/>
              </a:rPr>
              <a:t>      top = temp;</a:t>
            </a:r>
          </a:p>
          <a:p>
            <a:pPr>
              <a:lnSpc>
                <a:spcPct val="90000"/>
              </a:lnSpc>
              <a:buFont typeface="Wingdings" pitchFamily="2" charset="2"/>
              <a:buNone/>
            </a:pPr>
            <a:r>
              <a:rPr lang="en-US" sz="1800" b="1" dirty="0">
                <a:latin typeface="Courier New" pitchFamily="49" charset="0"/>
              </a:rPr>
              <a:t>   }</a:t>
            </a:r>
          </a:p>
          <a:p>
            <a:pPr>
              <a:lnSpc>
                <a:spcPct val="90000"/>
              </a:lnSpc>
              <a:buFont typeface="Wingdings" pitchFamily="2" charset="2"/>
              <a:buNone/>
            </a:pPr>
            <a:r>
              <a:rPr lang="en-US" sz="1800" b="1" dirty="0">
                <a:latin typeface="Courier New" pitchFamily="49" charset="0"/>
              </a:rPr>
              <a:t>   // </a:t>
            </a:r>
            <a:r>
              <a:rPr lang="en-US" sz="1800" b="1" dirty="0" smtClean="0">
                <a:latin typeface="Courier New" pitchFamily="49" charset="0"/>
              </a:rPr>
              <a:t>… }</a:t>
            </a:r>
            <a:endParaRPr lang="en-US" sz="1800" b="1" dirty="0">
              <a:latin typeface="Courier New" pitchFamily="49" charset="0"/>
            </a:endParaRPr>
          </a:p>
          <a:p>
            <a:pPr>
              <a:lnSpc>
                <a:spcPct val="90000"/>
              </a:lnSpc>
              <a:buFont typeface="Wingdings" pitchFamily="2" charset="2"/>
              <a:buNone/>
            </a:pPr>
            <a:endParaRPr lang="en-US" sz="2000" b="1" dirty="0">
              <a:latin typeface="Courier New" pitchFamily="49" charset="0"/>
            </a:endParaRPr>
          </a:p>
        </p:txBody>
      </p:sp>
      <p:sp>
        <p:nvSpPr>
          <p:cNvPr id="31748" name="Rectangle 4"/>
          <p:cNvSpPr>
            <a:spLocks noChangeArrowheads="1"/>
          </p:cNvSpPr>
          <p:nvPr/>
        </p:nvSpPr>
        <p:spPr bwMode="auto">
          <a:xfrm>
            <a:off x="3733784" y="5486400"/>
            <a:ext cx="766778" cy="533400"/>
          </a:xfrm>
          <a:prstGeom prst="rect">
            <a:avLst/>
          </a:prstGeom>
          <a:noFill/>
          <a:ln w="12700">
            <a:solidFill>
              <a:schemeClr val="tx1"/>
            </a:solidFill>
            <a:miter lim="800000"/>
            <a:headEnd/>
            <a:tailEnd/>
          </a:ln>
          <a:effectLst/>
        </p:spPr>
        <p:txBody>
          <a:bodyPr wrap="none" anchor="ctr"/>
          <a:lstStyle/>
          <a:p>
            <a:endParaRPr lang="en-GB"/>
          </a:p>
        </p:txBody>
      </p:sp>
      <p:sp>
        <p:nvSpPr>
          <p:cNvPr id="31749" name="Rectangle 5"/>
          <p:cNvSpPr>
            <a:spLocks noChangeArrowheads="1"/>
          </p:cNvSpPr>
          <p:nvPr/>
        </p:nvSpPr>
        <p:spPr bwMode="auto">
          <a:xfrm>
            <a:off x="7358082" y="5486400"/>
            <a:ext cx="928694" cy="533400"/>
          </a:xfrm>
          <a:prstGeom prst="rect">
            <a:avLst/>
          </a:prstGeom>
          <a:noFill/>
          <a:ln w="12700">
            <a:solidFill>
              <a:schemeClr val="tx1"/>
            </a:solidFill>
            <a:miter lim="800000"/>
            <a:headEnd/>
            <a:tailEnd/>
          </a:ln>
          <a:effectLst/>
        </p:spPr>
        <p:txBody>
          <a:bodyPr wrap="none" anchor="ctr"/>
          <a:lstStyle/>
          <a:p>
            <a:endParaRPr lang="en-GB"/>
          </a:p>
        </p:txBody>
      </p:sp>
      <p:sp>
        <p:nvSpPr>
          <p:cNvPr id="31750" name="Rectangle 6"/>
          <p:cNvSpPr>
            <a:spLocks noChangeArrowheads="1"/>
          </p:cNvSpPr>
          <p:nvPr/>
        </p:nvSpPr>
        <p:spPr bwMode="auto">
          <a:xfrm>
            <a:off x="6086500" y="5486400"/>
            <a:ext cx="914392" cy="533400"/>
          </a:xfrm>
          <a:prstGeom prst="rect">
            <a:avLst/>
          </a:prstGeom>
          <a:noFill/>
          <a:ln w="12700">
            <a:solidFill>
              <a:schemeClr val="tx1"/>
            </a:solidFill>
            <a:miter lim="800000"/>
            <a:headEnd/>
            <a:tailEnd/>
          </a:ln>
          <a:effectLst/>
        </p:spPr>
        <p:txBody>
          <a:bodyPr wrap="none" anchor="ctr"/>
          <a:lstStyle/>
          <a:p>
            <a:pPr algn="ctr"/>
            <a:endParaRPr lang="en-US" sz="2400">
              <a:effectLst>
                <a:outerShdw blurRad="38100" dist="38100" dir="2700000" algn="tl">
                  <a:srgbClr val="C0C0C0"/>
                </a:outerShdw>
              </a:effectLst>
              <a:latin typeface="Arial" charset="0"/>
            </a:endParaRPr>
          </a:p>
        </p:txBody>
      </p:sp>
      <p:sp>
        <p:nvSpPr>
          <p:cNvPr id="31751" name="Rectangle 7"/>
          <p:cNvSpPr>
            <a:spLocks noChangeArrowheads="1"/>
          </p:cNvSpPr>
          <p:nvPr/>
        </p:nvSpPr>
        <p:spPr bwMode="auto">
          <a:xfrm>
            <a:off x="4910142" y="5486400"/>
            <a:ext cx="804866" cy="533400"/>
          </a:xfrm>
          <a:prstGeom prst="rect">
            <a:avLst/>
          </a:prstGeom>
          <a:noFill/>
          <a:ln w="12700">
            <a:solidFill>
              <a:schemeClr val="tx1"/>
            </a:solidFill>
            <a:miter lim="800000"/>
            <a:headEnd/>
            <a:tailEnd/>
          </a:ln>
          <a:effectLst/>
        </p:spPr>
        <p:txBody>
          <a:bodyPr wrap="none" anchor="ctr"/>
          <a:lstStyle/>
          <a:p>
            <a:endParaRPr lang="en-GB"/>
          </a:p>
        </p:txBody>
      </p:sp>
      <p:sp>
        <p:nvSpPr>
          <p:cNvPr id="31752" name="Line 8"/>
          <p:cNvSpPr>
            <a:spLocks noChangeShapeType="1"/>
          </p:cNvSpPr>
          <p:nvPr/>
        </p:nvSpPr>
        <p:spPr bwMode="auto">
          <a:xfrm>
            <a:off x="4162412" y="5500702"/>
            <a:ext cx="0" cy="533400"/>
          </a:xfrm>
          <a:prstGeom prst="line">
            <a:avLst/>
          </a:prstGeom>
          <a:noFill/>
          <a:ln w="12700">
            <a:solidFill>
              <a:schemeClr val="tx1"/>
            </a:solidFill>
            <a:round/>
            <a:headEnd/>
            <a:tailEnd/>
          </a:ln>
          <a:effectLst/>
        </p:spPr>
        <p:txBody>
          <a:bodyPr wrap="none" anchor="ctr"/>
          <a:lstStyle/>
          <a:p>
            <a:endParaRPr lang="en-GB"/>
          </a:p>
        </p:txBody>
      </p:sp>
      <p:sp>
        <p:nvSpPr>
          <p:cNvPr id="31753" name="Line 9"/>
          <p:cNvSpPr>
            <a:spLocks noChangeShapeType="1"/>
          </p:cNvSpPr>
          <p:nvPr/>
        </p:nvSpPr>
        <p:spPr bwMode="auto">
          <a:xfrm>
            <a:off x="7735194" y="5486400"/>
            <a:ext cx="0" cy="533400"/>
          </a:xfrm>
          <a:prstGeom prst="line">
            <a:avLst/>
          </a:prstGeom>
          <a:noFill/>
          <a:ln w="12700">
            <a:solidFill>
              <a:schemeClr val="tx1"/>
            </a:solidFill>
            <a:round/>
            <a:headEnd/>
            <a:tailEnd/>
          </a:ln>
          <a:effectLst/>
        </p:spPr>
        <p:txBody>
          <a:bodyPr wrap="none" anchor="ctr"/>
          <a:lstStyle/>
          <a:p>
            <a:endParaRPr lang="en-GB"/>
          </a:p>
        </p:txBody>
      </p:sp>
      <p:sp>
        <p:nvSpPr>
          <p:cNvPr id="31754" name="Line 10"/>
          <p:cNvSpPr>
            <a:spLocks noChangeShapeType="1"/>
          </p:cNvSpPr>
          <p:nvPr/>
        </p:nvSpPr>
        <p:spPr bwMode="auto">
          <a:xfrm>
            <a:off x="6619892" y="5486400"/>
            <a:ext cx="0" cy="533400"/>
          </a:xfrm>
          <a:prstGeom prst="line">
            <a:avLst/>
          </a:prstGeom>
          <a:noFill/>
          <a:ln w="12700">
            <a:solidFill>
              <a:schemeClr val="tx1"/>
            </a:solidFill>
            <a:round/>
            <a:headEnd/>
            <a:tailEnd/>
          </a:ln>
          <a:effectLst/>
        </p:spPr>
        <p:txBody>
          <a:bodyPr wrap="none" anchor="ctr"/>
          <a:lstStyle/>
          <a:p>
            <a:endParaRPr lang="en-GB"/>
          </a:p>
        </p:txBody>
      </p:sp>
      <p:sp>
        <p:nvSpPr>
          <p:cNvPr id="31755" name="Line 11"/>
          <p:cNvSpPr>
            <a:spLocks noChangeShapeType="1"/>
          </p:cNvSpPr>
          <p:nvPr/>
        </p:nvSpPr>
        <p:spPr bwMode="auto">
          <a:xfrm>
            <a:off x="5334008" y="5486400"/>
            <a:ext cx="0" cy="533400"/>
          </a:xfrm>
          <a:prstGeom prst="line">
            <a:avLst/>
          </a:prstGeom>
          <a:noFill/>
          <a:ln w="12700">
            <a:solidFill>
              <a:schemeClr val="tx1"/>
            </a:solidFill>
            <a:round/>
            <a:headEnd/>
            <a:tailEnd/>
          </a:ln>
          <a:effectLst/>
        </p:spPr>
        <p:txBody>
          <a:bodyPr wrap="none" anchor="ctr"/>
          <a:lstStyle/>
          <a:p>
            <a:endParaRPr lang="en-GB"/>
          </a:p>
        </p:txBody>
      </p:sp>
      <p:sp>
        <p:nvSpPr>
          <p:cNvPr id="31756" name="Line 12"/>
          <p:cNvSpPr>
            <a:spLocks noChangeShapeType="1"/>
          </p:cNvSpPr>
          <p:nvPr/>
        </p:nvSpPr>
        <p:spPr bwMode="auto">
          <a:xfrm>
            <a:off x="3843334" y="4724400"/>
            <a:ext cx="152400" cy="762000"/>
          </a:xfrm>
          <a:prstGeom prst="line">
            <a:avLst/>
          </a:prstGeom>
          <a:noFill/>
          <a:ln w="12700">
            <a:solidFill>
              <a:schemeClr val="tx1"/>
            </a:solidFill>
            <a:round/>
            <a:headEnd type="oval" w="med" len="med"/>
            <a:tailEnd type="triangle" w="med" len="med"/>
          </a:ln>
          <a:effectLst/>
        </p:spPr>
        <p:txBody>
          <a:bodyPr wrap="none" anchor="ctr"/>
          <a:lstStyle/>
          <a:p>
            <a:endParaRPr lang="en-GB"/>
          </a:p>
        </p:txBody>
      </p:sp>
      <p:sp>
        <p:nvSpPr>
          <p:cNvPr id="31757" name="Line 13"/>
          <p:cNvSpPr>
            <a:spLocks noChangeShapeType="1"/>
          </p:cNvSpPr>
          <p:nvPr/>
        </p:nvSpPr>
        <p:spPr bwMode="auto">
          <a:xfrm>
            <a:off x="4357686" y="5786454"/>
            <a:ext cx="500066" cy="0"/>
          </a:xfrm>
          <a:prstGeom prst="line">
            <a:avLst/>
          </a:prstGeom>
          <a:noFill/>
          <a:ln w="12700">
            <a:solidFill>
              <a:schemeClr val="tx1"/>
            </a:solidFill>
            <a:round/>
            <a:headEnd type="oval" w="med" len="med"/>
            <a:tailEnd type="triangle" w="med" len="med"/>
          </a:ln>
          <a:effectLst/>
        </p:spPr>
        <p:txBody>
          <a:bodyPr wrap="none" anchor="ctr"/>
          <a:lstStyle/>
          <a:p>
            <a:endParaRPr lang="en-GB"/>
          </a:p>
        </p:txBody>
      </p:sp>
      <p:sp>
        <p:nvSpPr>
          <p:cNvPr id="31758" name="Line 14"/>
          <p:cNvSpPr>
            <a:spLocks noChangeShapeType="1"/>
          </p:cNvSpPr>
          <p:nvPr/>
        </p:nvSpPr>
        <p:spPr bwMode="auto">
          <a:xfrm flipV="1">
            <a:off x="6858016" y="5786454"/>
            <a:ext cx="500066" cy="0"/>
          </a:xfrm>
          <a:prstGeom prst="line">
            <a:avLst/>
          </a:prstGeom>
          <a:noFill/>
          <a:ln w="12700">
            <a:solidFill>
              <a:schemeClr val="tx1"/>
            </a:solidFill>
            <a:round/>
            <a:headEnd type="oval" w="med" len="med"/>
            <a:tailEnd type="triangle" w="med" len="med"/>
          </a:ln>
          <a:effectLst/>
        </p:spPr>
        <p:txBody>
          <a:bodyPr wrap="none" anchor="ctr"/>
          <a:lstStyle/>
          <a:p>
            <a:endParaRPr lang="en-GB"/>
          </a:p>
        </p:txBody>
      </p:sp>
      <p:sp>
        <p:nvSpPr>
          <p:cNvPr id="31759" name="Line 15"/>
          <p:cNvSpPr>
            <a:spLocks noChangeShapeType="1"/>
          </p:cNvSpPr>
          <p:nvPr/>
        </p:nvSpPr>
        <p:spPr bwMode="auto">
          <a:xfrm>
            <a:off x="5572132" y="5786454"/>
            <a:ext cx="500066" cy="0"/>
          </a:xfrm>
          <a:prstGeom prst="line">
            <a:avLst/>
          </a:prstGeom>
          <a:noFill/>
          <a:ln w="12700">
            <a:solidFill>
              <a:schemeClr val="tx1"/>
            </a:solidFill>
            <a:round/>
            <a:headEnd type="oval" w="med" len="med"/>
            <a:tailEnd type="triangle" w="med" len="med"/>
          </a:ln>
          <a:effectLst/>
        </p:spPr>
        <p:txBody>
          <a:bodyPr wrap="none" anchor="ctr"/>
          <a:lstStyle/>
          <a:p>
            <a:endParaRPr lang="en-GB"/>
          </a:p>
        </p:txBody>
      </p:sp>
      <p:sp>
        <p:nvSpPr>
          <p:cNvPr id="31760" name="Rectangle 16"/>
          <p:cNvSpPr>
            <a:spLocks noChangeArrowheads="1"/>
          </p:cNvSpPr>
          <p:nvPr/>
        </p:nvSpPr>
        <p:spPr bwMode="auto">
          <a:xfrm>
            <a:off x="3538534" y="4495800"/>
            <a:ext cx="533400" cy="381000"/>
          </a:xfrm>
          <a:prstGeom prst="rect">
            <a:avLst/>
          </a:prstGeom>
          <a:noFill/>
          <a:ln w="12700">
            <a:solidFill>
              <a:schemeClr val="tx1"/>
            </a:solidFill>
            <a:miter lim="800000"/>
            <a:headEnd/>
            <a:tailEnd/>
          </a:ln>
          <a:effectLst/>
        </p:spPr>
        <p:txBody>
          <a:bodyPr wrap="none" anchor="ctr"/>
          <a:lstStyle/>
          <a:p>
            <a:endParaRPr lang="en-GB"/>
          </a:p>
        </p:txBody>
      </p:sp>
      <p:sp>
        <p:nvSpPr>
          <p:cNvPr id="31761" name="Text Box 17"/>
          <p:cNvSpPr txBox="1">
            <a:spLocks noChangeArrowheads="1"/>
          </p:cNvSpPr>
          <p:nvPr/>
        </p:nvSpPr>
        <p:spPr bwMode="auto">
          <a:xfrm>
            <a:off x="7715272" y="5500688"/>
            <a:ext cx="577850" cy="396875"/>
          </a:xfrm>
          <a:prstGeom prst="rect">
            <a:avLst/>
          </a:prstGeom>
          <a:noFill/>
          <a:ln w="9525">
            <a:noFill/>
            <a:miter lim="800000"/>
            <a:headEnd/>
            <a:tailEnd/>
          </a:ln>
          <a:effectLst/>
        </p:spPr>
        <p:txBody>
          <a:bodyPr wrap="none">
            <a:spAutoFit/>
          </a:bodyPr>
          <a:lstStyle/>
          <a:p>
            <a:r>
              <a:rPr lang="en-US" sz="2000">
                <a:latin typeface="Times New Roman" charset="0"/>
              </a:rPr>
              <a:t>null</a:t>
            </a:r>
          </a:p>
        </p:txBody>
      </p:sp>
      <p:sp>
        <p:nvSpPr>
          <p:cNvPr id="31762" name="Text Box 18"/>
          <p:cNvSpPr txBox="1">
            <a:spLocks noChangeArrowheads="1"/>
          </p:cNvSpPr>
          <p:nvPr/>
        </p:nvSpPr>
        <p:spPr bwMode="auto">
          <a:xfrm>
            <a:off x="3786182" y="5572140"/>
            <a:ext cx="311150" cy="396875"/>
          </a:xfrm>
          <a:prstGeom prst="rect">
            <a:avLst/>
          </a:prstGeom>
          <a:noFill/>
          <a:ln w="9525">
            <a:noFill/>
            <a:miter lim="800000"/>
            <a:headEnd/>
            <a:tailEnd/>
          </a:ln>
          <a:effectLst/>
        </p:spPr>
        <p:txBody>
          <a:bodyPr wrap="none">
            <a:spAutoFit/>
          </a:bodyPr>
          <a:lstStyle/>
          <a:p>
            <a:r>
              <a:rPr lang="en-US" sz="2000" dirty="0">
                <a:latin typeface="Times New Roman" charset="0"/>
              </a:rPr>
              <a:t>5</a:t>
            </a:r>
          </a:p>
        </p:txBody>
      </p:sp>
      <p:sp>
        <p:nvSpPr>
          <p:cNvPr id="31763" name="Text Box 19"/>
          <p:cNvSpPr txBox="1">
            <a:spLocks noChangeArrowheads="1"/>
          </p:cNvSpPr>
          <p:nvPr/>
        </p:nvSpPr>
        <p:spPr bwMode="auto">
          <a:xfrm>
            <a:off x="4956182" y="5532455"/>
            <a:ext cx="311150" cy="396875"/>
          </a:xfrm>
          <a:prstGeom prst="rect">
            <a:avLst/>
          </a:prstGeom>
          <a:noFill/>
          <a:ln w="9525">
            <a:noFill/>
            <a:miter lim="800000"/>
            <a:headEnd/>
            <a:tailEnd/>
          </a:ln>
          <a:effectLst/>
        </p:spPr>
        <p:txBody>
          <a:bodyPr wrap="none">
            <a:spAutoFit/>
          </a:bodyPr>
          <a:lstStyle/>
          <a:p>
            <a:r>
              <a:rPr lang="en-US" sz="2000" dirty="0">
                <a:latin typeface="Times New Roman" charset="0"/>
              </a:rPr>
              <a:t>1</a:t>
            </a:r>
          </a:p>
        </p:txBody>
      </p:sp>
      <p:sp>
        <p:nvSpPr>
          <p:cNvPr id="31764" name="Text Box 20"/>
          <p:cNvSpPr txBox="1">
            <a:spLocks noChangeArrowheads="1"/>
          </p:cNvSpPr>
          <p:nvPr/>
        </p:nvSpPr>
        <p:spPr bwMode="auto">
          <a:xfrm>
            <a:off x="6143636" y="5572140"/>
            <a:ext cx="361960" cy="400110"/>
          </a:xfrm>
          <a:prstGeom prst="rect">
            <a:avLst/>
          </a:prstGeom>
          <a:noFill/>
          <a:ln w="9525">
            <a:noFill/>
            <a:miter lim="800000"/>
            <a:headEnd/>
            <a:tailEnd/>
          </a:ln>
          <a:effectLst/>
        </p:spPr>
        <p:txBody>
          <a:bodyPr wrap="square">
            <a:spAutoFit/>
          </a:bodyPr>
          <a:lstStyle/>
          <a:p>
            <a:r>
              <a:rPr lang="en-US" sz="2000" dirty="0">
                <a:latin typeface="Times New Roman" charset="0"/>
              </a:rPr>
              <a:t>3</a:t>
            </a:r>
          </a:p>
        </p:txBody>
      </p:sp>
      <p:sp>
        <p:nvSpPr>
          <p:cNvPr id="31765" name="Text Box 21"/>
          <p:cNvSpPr txBox="1">
            <a:spLocks noChangeArrowheads="1"/>
          </p:cNvSpPr>
          <p:nvPr/>
        </p:nvSpPr>
        <p:spPr bwMode="auto">
          <a:xfrm>
            <a:off x="7375525" y="5500688"/>
            <a:ext cx="311150" cy="396875"/>
          </a:xfrm>
          <a:prstGeom prst="rect">
            <a:avLst/>
          </a:prstGeom>
          <a:noFill/>
          <a:ln w="9525">
            <a:noFill/>
            <a:miter lim="800000"/>
            <a:headEnd/>
            <a:tailEnd/>
          </a:ln>
          <a:effectLst/>
        </p:spPr>
        <p:txBody>
          <a:bodyPr wrap="none">
            <a:spAutoFit/>
          </a:bodyPr>
          <a:lstStyle/>
          <a:p>
            <a:r>
              <a:rPr lang="en-US" sz="2000">
                <a:latin typeface="Times New Roman" charset="0"/>
              </a:rPr>
              <a:t>2</a:t>
            </a:r>
          </a:p>
        </p:txBody>
      </p:sp>
      <p:sp>
        <p:nvSpPr>
          <p:cNvPr id="31766" name="Text Box 22"/>
          <p:cNvSpPr txBox="1">
            <a:spLocks noChangeArrowheads="1"/>
          </p:cNvSpPr>
          <p:nvPr/>
        </p:nvSpPr>
        <p:spPr bwMode="auto">
          <a:xfrm>
            <a:off x="3571868" y="4071942"/>
            <a:ext cx="508000" cy="396875"/>
          </a:xfrm>
          <a:prstGeom prst="rect">
            <a:avLst/>
          </a:prstGeom>
          <a:noFill/>
          <a:ln w="9525">
            <a:noFill/>
            <a:miter lim="800000"/>
            <a:headEnd/>
            <a:tailEnd/>
          </a:ln>
          <a:effectLst/>
        </p:spPr>
        <p:txBody>
          <a:bodyPr wrap="none">
            <a:spAutoFit/>
          </a:bodyPr>
          <a:lstStyle/>
          <a:p>
            <a:r>
              <a:rPr lang="en-US" sz="2000" dirty="0">
                <a:latin typeface="Times New Roman" charset="0"/>
              </a:rPr>
              <a:t>top</a:t>
            </a:r>
          </a:p>
        </p:txBody>
      </p:sp>
      <p:sp>
        <p:nvSpPr>
          <p:cNvPr id="31767" name="Line 23"/>
          <p:cNvSpPr>
            <a:spLocks noChangeShapeType="1"/>
          </p:cNvSpPr>
          <p:nvPr/>
        </p:nvSpPr>
        <p:spPr bwMode="auto">
          <a:xfrm>
            <a:off x="3286116" y="5786454"/>
            <a:ext cx="476248" cy="0"/>
          </a:xfrm>
          <a:prstGeom prst="line">
            <a:avLst/>
          </a:prstGeom>
          <a:noFill/>
          <a:ln w="12700">
            <a:solidFill>
              <a:schemeClr val="tx1"/>
            </a:solidFill>
            <a:round/>
            <a:headEnd type="oval" w="med" len="med"/>
            <a:tailEnd type="triangle" w="med" len="med"/>
          </a:ln>
          <a:effectLst/>
        </p:spPr>
        <p:txBody>
          <a:bodyPr wrap="none" anchor="ctr"/>
          <a:lstStyle/>
          <a:p>
            <a:endParaRPr lang="en-GB"/>
          </a:p>
        </p:txBody>
      </p:sp>
      <p:sp>
        <p:nvSpPr>
          <p:cNvPr id="31768" name="Rectangle 24"/>
          <p:cNvSpPr>
            <a:spLocks noChangeArrowheads="1"/>
          </p:cNvSpPr>
          <p:nvPr/>
        </p:nvSpPr>
        <p:spPr bwMode="auto">
          <a:xfrm>
            <a:off x="1071538" y="2143116"/>
            <a:ext cx="2690810" cy="1676400"/>
          </a:xfrm>
          <a:prstGeom prst="rect">
            <a:avLst/>
          </a:prstGeom>
          <a:noFill/>
          <a:ln w="9525">
            <a:noFill/>
            <a:miter lim="800000"/>
            <a:headEnd/>
            <a:tailEnd/>
          </a:ln>
          <a:effectLst/>
        </p:spPr>
        <p:txBody>
          <a:bodyPr/>
          <a:lstStyle/>
          <a:p>
            <a:pPr marL="342900" indent="-342900" eaLnBrk="1" hangingPunct="1">
              <a:lnSpc>
                <a:spcPct val="90000"/>
              </a:lnSpc>
              <a:spcBef>
                <a:spcPct val="20000"/>
              </a:spcBef>
              <a:buClr>
                <a:schemeClr val="folHlink"/>
              </a:buClr>
              <a:buSzPct val="60000"/>
              <a:buFont typeface="Wingdings" pitchFamily="2" charset="2"/>
              <a:buNone/>
            </a:pPr>
            <a:r>
              <a:rPr lang="en-US" b="1" dirty="0">
                <a:latin typeface="Courier New" pitchFamily="49" charset="0"/>
              </a:rPr>
              <a:t>// in the code</a:t>
            </a:r>
          </a:p>
          <a:p>
            <a:pPr marL="342900" indent="-342900" eaLnBrk="1" hangingPunct="1">
              <a:lnSpc>
                <a:spcPct val="90000"/>
              </a:lnSpc>
              <a:spcBef>
                <a:spcPct val="20000"/>
              </a:spcBef>
              <a:buClr>
                <a:schemeClr val="folHlink"/>
              </a:buClr>
              <a:buSzPct val="60000"/>
              <a:buFont typeface="Wingdings" pitchFamily="2" charset="2"/>
              <a:buNone/>
            </a:pPr>
            <a:r>
              <a:rPr lang="en-US" b="1" dirty="0">
                <a:latin typeface="Courier New" pitchFamily="49" charset="0"/>
              </a:rPr>
              <a:t>// that uses the</a:t>
            </a:r>
          </a:p>
          <a:p>
            <a:pPr marL="342900" indent="-342900" eaLnBrk="1" hangingPunct="1">
              <a:lnSpc>
                <a:spcPct val="90000"/>
              </a:lnSpc>
              <a:spcBef>
                <a:spcPct val="20000"/>
              </a:spcBef>
              <a:buClr>
                <a:schemeClr val="folHlink"/>
              </a:buClr>
              <a:buSzPct val="60000"/>
              <a:buFont typeface="Wingdings" pitchFamily="2" charset="2"/>
              <a:buNone/>
            </a:pPr>
            <a:r>
              <a:rPr lang="en-US" b="1" dirty="0">
                <a:latin typeface="Courier New" pitchFamily="49" charset="0"/>
              </a:rPr>
              <a:t>// stack</a:t>
            </a:r>
          </a:p>
          <a:p>
            <a:pPr marL="342900" indent="-342900" eaLnBrk="1" hangingPunct="1">
              <a:lnSpc>
                <a:spcPct val="90000"/>
              </a:lnSpc>
              <a:spcBef>
                <a:spcPct val="20000"/>
              </a:spcBef>
              <a:buClr>
                <a:schemeClr val="folHlink"/>
              </a:buClr>
              <a:buSzPct val="60000"/>
              <a:buFont typeface="Wingdings" pitchFamily="2" charset="2"/>
              <a:buNone/>
            </a:pPr>
            <a:endParaRPr lang="en-US" b="1" dirty="0">
              <a:latin typeface="Courier New" pitchFamily="49" charset="0"/>
            </a:endParaRPr>
          </a:p>
          <a:p>
            <a:pPr marL="342900" indent="-342900" eaLnBrk="1" hangingPunct="1">
              <a:lnSpc>
                <a:spcPct val="90000"/>
              </a:lnSpc>
              <a:spcBef>
                <a:spcPct val="20000"/>
              </a:spcBef>
              <a:buClr>
                <a:schemeClr val="folHlink"/>
              </a:buClr>
              <a:buSzPct val="60000"/>
              <a:buFont typeface="Wingdings" pitchFamily="2" charset="2"/>
              <a:buNone/>
            </a:pPr>
            <a:r>
              <a:rPr lang="en-US" b="1" dirty="0" err="1" smtClean="0">
                <a:latin typeface="Courier New" pitchFamily="49" charset="0"/>
              </a:rPr>
              <a:t>Mystack.push</a:t>
            </a:r>
            <a:r>
              <a:rPr lang="en-US" b="1" dirty="0">
                <a:latin typeface="Courier New" pitchFamily="49" charset="0"/>
              </a:rPr>
              <a:t>( 7 );</a:t>
            </a:r>
          </a:p>
          <a:p>
            <a:pPr marL="342900" indent="-342900" eaLnBrk="1" hangingPunct="1">
              <a:lnSpc>
                <a:spcPct val="90000"/>
              </a:lnSpc>
              <a:spcBef>
                <a:spcPct val="20000"/>
              </a:spcBef>
              <a:buClr>
                <a:schemeClr val="folHlink"/>
              </a:buClr>
              <a:buSzPct val="60000"/>
              <a:buFont typeface="Wingdings" pitchFamily="2" charset="2"/>
              <a:buNone/>
            </a:pPr>
            <a:endParaRPr lang="en-US" sz="2000" b="1" dirty="0">
              <a:latin typeface="Courier New" pitchFamily="49" charset="0"/>
            </a:endParaRPr>
          </a:p>
        </p:txBody>
      </p:sp>
      <p:sp>
        <p:nvSpPr>
          <p:cNvPr id="31769" name="Text Box 25"/>
          <p:cNvSpPr txBox="1">
            <a:spLocks noChangeArrowheads="1"/>
          </p:cNvSpPr>
          <p:nvPr/>
        </p:nvSpPr>
        <p:spPr bwMode="auto">
          <a:xfrm>
            <a:off x="2500298" y="5572140"/>
            <a:ext cx="311150" cy="396875"/>
          </a:xfrm>
          <a:prstGeom prst="rect">
            <a:avLst/>
          </a:prstGeom>
          <a:noFill/>
          <a:ln w="9525">
            <a:noFill/>
            <a:miter lim="800000"/>
            <a:headEnd/>
            <a:tailEnd/>
          </a:ln>
          <a:effectLst/>
        </p:spPr>
        <p:txBody>
          <a:bodyPr wrap="none">
            <a:spAutoFit/>
          </a:bodyPr>
          <a:lstStyle/>
          <a:p>
            <a:r>
              <a:rPr lang="en-US" sz="2000" dirty="0">
                <a:latin typeface="Times New Roman" charset="0"/>
              </a:rPr>
              <a:t>7</a:t>
            </a:r>
          </a:p>
        </p:txBody>
      </p:sp>
      <p:sp>
        <p:nvSpPr>
          <p:cNvPr id="31771" name="Rectangle 27"/>
          <p:cNvSpPr>
            <a:spLocks noChangeArrowheads="1"/>
          </p:cNvSpPr>
          <p:nvPr/>
        </p:nvSpPr>
        <p:spPr bwMode="auto">
          <a:xfrm>
            <a:off x="2428860" y="5486400"/>
            <a:ext cx="857256" cy="533400"/>
          </a:xfrm>
          <a:prstGeom prst="rect">
            <a:avLst/>
          </a:prstGeom>
          <a:noFill/>
          <a:ln w="12700">
            <a:solidFill>
              <a:schemeClr val="tx1"/>
            </a:solidFill>
            <a:miter lim="800000"/>
            <a:headEnd/>
            <a:tailEnd/>
          </a:ln>
          <a:effectLst/>
        </p:spPr>
        <p:txBody>
          <a:bodyPr wrap="none" anchor="ctr"/>
          <a:lstStyle/>
          <a:p>
            <a:endParaRPr lang="en-GB"/>
          </a:p>
        </p:txBody>
      </p:sp>
      <p:sp>
        <p:nvSpPr>
          <p:cNvPr id="31772" name="Line 28"/>
          <p:cNvSpPr>
            <a:spLocks noChangeShapeType="1"/>
          </p:cNvSpPr>
          <p:nvPr/>
        </p:nvSpPr>
        <p:spPr bwMode="auto">
          <a:xfrm>
            <a:off x="2905116" y="5486400"/>
            <a:ext cx="0" cy="533400"/>
          </a:xfrm>
          <a:prstGeom prst="line">
            <a:avLst/>
          </a:prstGeom>
          <a:noFill/>
          <a:ln w="12700">
            <a:solidFill>
              <a:schemeClr val="tx1"/>
            </a:solidFill>
            <a:round/>
            <a:headEnd/>
            <a:tailEnd/>
          </a:ln>
          <a:effectLst/>
        </p:spPr>
        <p:txBody>
          <a:bodyPr wrap="none" anchor="ctr"/>
          <a:lstStyle/>
          <a:p>
            <a:endParaRPr lang="en-GB"/>
          </a:p>
        </p:txBody>
      </p:sp>
      <p:sp>
        <p:nvSpPr>
          <p:cNvPr id="31773" name="Line 29"/>
          <p:cNvSpPr>
            <a:spLocks noChangeShapeType="1"/>
          </p:cNvSpPr>
          <p:nvPr/>
        </p:nvSpPr>
        <p:spPr bwMode="auto">
          <a:xfrm>
            <a:off x="2371716" y="4648200"/>
            <a:ext cx="228600" cy="838200"/>
          </a:xfrm>
          <a:prstGeom prst="line">
            <a:avLst/>
          </a:prstGeom>
          <a:noFill/>
          <a:ln w="12700">
            <a:solidFill>
              <a:schemeClr val="tx1"/>
            </a:solidFill>
            <a:round/>
            <a:headEnd type="oval" w="med" len="med"/>
            <a:tailEnd type="triangle" w="med" len="med"/>
          </a:ln>
          <a:effectLst/>
        </p:spPr>
        <p:txBody>
          <a:bodyPr wrap="none" anchor="ctr"/>
          <a:lstStyle/>
          <a:p>
            <a:endParaRPr lang="en-GB"/>
          </a:p>
        </p:txBody>
      </p:sp>
      <p:sp>
        <p:nvSpPr>
          <p:cNvPr id="31774" name="Rectangle 30"/>
          <p:cNvSpPr>
            <a:spLocks noChangeArrowheads="1"/>
          </p:cNvSpPr>
          <p:nvPr/>
        </p:nvSpPr>
        <p:spPr bwMode="auto">
          <a:xfrm>
            <a:off x="2143116" y="4495800"/>
            <a:ext cx="533400" cy="381000"/>
          </a:xfrm>
          <a:prstGeom prst="rect">
            <a:avLst/>
          </a:prstGeom>
          <a:noFill/>
          <a:ln w="12700">
            <a:solidFill>
              <a:schemeClr val="tx1"/>
            </a:solidFill>
            <a:miter lim="800000"/>
            <a:headEnd/>
            <a:tailEnd/>
          </a:ln>
          <a:effectLst/>
        </p:spPr>
        <p:txBody>
          <a:bodyPr wrap="none" anchor="ctr"/>
          <a:lstStyle/>
          <a:p>
            <a:endParaRPr lang="en-GB"/>
          </a:p>
        </p:txBody>
      </p:sp>
      <p:sp>
        <p:nvSpPr>
          <p:cNvPr id="31775" name="Text Box 31"/>
          <p:cNvSpPr txBox="1">
            <a:spLocks noChangeArrowheads="1"/>
          </p:cNvSpPr>
          <p:nvPr/>
        </p:nvSpPr>
        <p:spPr bwMode="auto">
          <a:xfrm>
            <a:off x="2168516" y="3962400"/>
            <a:ext cx="690563" cy="396875"/>
          </a:xfrm>
          <a:prstGeom prst="rect">
            <a:avLst/>
          </a:prstGeom>
          <a:noFill/>
          <a:ln w="9525">
            <a:noFill/>
            <a:miter lim="800000"/>
            <a:headEnd/>
            <a:tailEnd/>
          </a:ln>
          <a:effectLst/>
        </p:spPr>
        <p:txBody>
          <a:bodyPr wrap="none">
            <a:spAutoFit/>
          </a:bodyPr>
          <a:lstStyle/>
          <a:p>
            <a:r>
              <a:rPr lang="en-US" sz="2000">
                <a:latin typeface="Times New Roman" charset="0"/>
              </a:rPr>
              <a:t>temp</a:t>
            </a:r>
          </a:p>
        </p:txBody>
      </p:sp>
      <p:sp>
        <p:nvSpPr>
          <p:cNvPr id="31776" name="Text Box 32"/>
          <p:cNvSpPr txBox="1">
            <a:spLocks noChangeArrowheads="1"/>
          </p:cNvSpPr>
          <p:nvPr/>
        </p:nvSpPr>
        <p:spPr bwMode="auto">
          <a:xfrm>
            <a:off x="3690934" y="4894263"/>
            <a:ext cx="368300" cy="396875"/>
          </a:xfrm>
          <a:prstGeom prst="rect">
            <a:avLst/>
          </a:prstGeom>
          <a:noFill/>
          <a:ln w="12700">
            <a:noFill/>
            <a:miter lim="800000"/>
            <a:headEnd/>
            <a:tailEnd/>
          </a:ln>
          <a:effectLst/>
        </p:spPr>
        <p:txBody>
          <a:bodyPr wrap="none">
            <a:spAutoFit/>
          </a:bodyPr>
          <a:lstStyle/>
          <a:p>
            <a:r>
              <a:rPr lang="en-US" sz="2000" b="1">
                <a:solidFill>
                  <a:schemeClr val="hlink"/>
                </a:solidFill>
                <a:latin typeface="Comic Sans MS" pitchFamily="66" charset="0"/>
              </a:rPr>
              <a:t>X</a:t>
            </a:r>
          </a:p>
        </p:txBody>
      </p:sp>
      <p:sp>
        <p:nvSpPr>
          <p:cNvPr id="31777" name="Line 33"/>
          <p:cNvSpPr>
            <a:spLocks noChangeShapeType="1"/>
          </p:cNvSpPr>
          <p:nvPr/>
        </p:nvSpPr>
        <p:spPr bwMode="auto">
          <a:xfrm flipH="1">
            <a:off x="2786050" y="4648200"/>
            <a:ext cx="981084" cy="852502"/>
          </a:xfrm>
          <a:prstGeom prst="line">
            <a:avLst/>
          </a:prstGeom>
          <a:noFill/>
          <a:ln w="12700">
            <a:solidFill>
              <a:schemeClr val="tx1"/>
            </a:solidFill>
            <a:round/>
            <a:headEnd type="oval" w="med" len="med"/>
            <a:tailEnd type="triangle" w="med" len="med"/>
          </a:ln>
          <a:effectLst/>
        </p:spPr>
        <p:txBody>
          <a:bodyPr wrap="none" anchor="ctr"/>
          <a:lstStyle/>
          <a:p>
            <a:endParaRPr lang="en-GB"/>
          </a:p>
        </p:txBody>
      </p:sp>
      <p:sp>
        <p:nvSpPr>
          <p:cNvPr id="35" name="Slide Number Placeholder 34"/>
          <p:cNvSpPr>
            <a:spLocks noGrp="1"/>
          </p:cNvSpPr>
          <p:nvPr>
            <p:ph type="sldNum" sz="quarter" idx="12"/>
          </p:nvPr>
        </p:nvSpPr>
        <p:spPr/>
        <p:txBody>
          <a:bodyPr/>
          <a:lstStyle/>
          <a:p>
            <a:fld id="{61778265-A953-45BD-952B-9F96E876DE07}" type="slidenum">
              <a:rPr lang="en-GB" smtClean="0"/>
              <a:pPr/>
              <a:t>12</a:t>
            </a:fld>
            <a:endParaRPr lang="en-GB"/>
          </a:p>
        </p:txBody>
      </p:sp>
      <p:sp>
        <p:nvSpPr>
          <p:cNvPr id="36" name="Footer Placeholder 35"/>
          <p:cNvSpPr>
            <a:spLocks noGrp="1"/>
          </p:cNvSpPr>
          <p:nvPr>
            <p:ph type="ftr" sz="quarter" idx="11"/>
          </p:nvPr>
        </p:nvSpPr>
        <p:spPr/>
        <p:txBody>
          <a:bodyPr/>
          <a:lstStyle/>
          <a:p>
            <a:r>
              <a:rPr lang="en-GB" smtClean="0"/>
              <a:t>CSE 246 Data Structures and Algorithms          Fall2009        Quratulain</a:t>
            </a:r>
            <a:endParaRPr lang="en-GB"/>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31769"/>
                                        </p:tgtEl>
                                        <p:attrNameLst>
                                          <p:attrName>style.visibility</p:attrName>
                                        </p:attrNameLst>
                                      </p:cBhvr>
                                      <p:to>
                                        <p:strVal val="visible"/>
                                      </p:to>
                                    </p:set>
                                    <p:animEffect transition="in" filter="dissolve">
                                      <p:cBhvr>
                                        <p:cTn id="7" dur="500"/>
                                        <p:tgtEl>
                                          <p:spTgt spid="31769"/>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31767"/>
                                        </p:tgtEl>
                                        <p:attrNameLst>
                                          <p:attrName>style.visibility</p:attrName>
                                        </p:attrNameLst>
                                      </p:cBhvr>
                                      <p:to>
                                        <p:strVal val="visible"/>
                                      </p:to>
                                    </p:set>
                                    <p:animEffect transition="in" filter="wipe(left)">
                                      <p:cBhvr>
                                        <p:cTn id="12" dur="500"/>
                                        <p:tgtEl>
                                          <p:spTgt spid="31767"/>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31776"/>
                                        </p:tgtEl>
                                        <p:attrNameLst>
                                          <p:attrName>style.visibility</p:attrName>
                                        </p:attrNameLst>
                                      </p:cBhvr>
                                      <p:to>
                                        <p:strVal val="visible"/>
                                      </p:to>
                                    </p:set>
                                    <p:animEffect transition="in" filter="dissolve">
                                      <p:cBhvr>
                                        <p:cTn id="17" dur="500"/>
                                        <p:tgtEl>
                                          <p:spTgt spid="31776"/>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2" fill="hold" grpId="0" nodeType="clickEffect">
                                  <p:stCondLst>
                                    <p:cond delay="0"/>
                                  </p:stCondLst>
                                  <p:childTnLst>
                                    <p:set>
                                      <p:cBhvr>
                                        <p:cTn id="21" dur="1" fill="hold">
                                          <p:stCondLst>
                                            <p:cond delay="0"/>
                                          </p:stCondLst>
                                        </p:cTn>
                                        <p:tgtEl>
                                          <p:spTgt spid="31777"/>
                                        </p:tgtEl>
                                        <p:attrNameLst>
                                          <p:attrName>style.visibility</p:attrName>
                                        </p:attrNameLst>
                                      </p:cBhvr>
                                      <p:to>
                                        <p:strVal val="visible"/>
                                      </p:to>
                                    </p:set>
                                    <p:animEffect transition="in" filter="wipe(right)">
                                      <p:cBhvr>
                                        <p:cTn id="22" dur="500"/>
                                        <p:tgtEl>
                                          <p:spTgt spid="3177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767" grpId="0" animBg="1"/>
      <p:bldP spid="31769" grpId="0" autoUpdateAnimBg="0"/>
      <p:bldP spid="31776" grpId="0" autoUpdateAnimBg="0"/>
      <p:bldP spid="31777"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a:xfrm>
            <a:off x="990600" y="228600"/>
            <a:ext cx="7793038" cy="762000"/>
          </a:xfrm>
        </p:spPr>
        <p:txBody>
          <a:bodyPr/>
          <a:lstStyle/>
          <a:p>
            <a:r>
              <a:rPr lang="en-US"/>
              <a:t>Pop Operation using a List</a:t>
            </a:r>
          </a:p>
        </p:txBody>
      </p:sp>
      <p:sp>
        <p:nvSpPr>
          <p:cNvPr id="34819" name="Rectangle 3"/>
          <p:cNvSpPr>
            <a:spLocks noGrp="1" noChangeArrowheads="1"/>
          </p:cNvSpPr>
          <p:nvPr>
            <p:ph type="body" idx="1"/>
          </p:nvPr>
        </p:nvSpPr>
        <p:spPr>
          <a:xfrm>
            <a:off x="4038600" y="1219200"/>
            <a:ext cx="5105400" cy="4114800"/>
          </a:xfrm>
        </p:spPr>
        <p:txBody>
          <a:bodyPr>
            <a:normAutofit fontScale="92500" lnSpcReduction="10000"/>
          </a:bodyPr>
          <a:lstStyle/>
          <a:p>
            <a:pPr>
              <a:lnSpc>
                <a:spcPct val="90000"/>
              </a:lnSpc>
              <a:buFont typeface="Wingdings" pitchFamily="2" charset="2"/>
              <a:buNone/>
            </a:pPr>
            <a:r>
              <a:rPr lang="en-US" sz="1600" b="1" dirty="0">
                <a:latin typeface="Courier New" pitchFamily="49" charset="0"/>
              </a:rPr>
              <a:t>public class </a:t>
            </a:r>
            <a:r>
              <a:rPr lang="en-US" sz="1600" b="1" dirty="0" err="1">
                <a:latin typeface="Courier New" pitchFamily="49" charset="0"/>
              </a:rPr>
              <a:t>LinkedStack</a:t>
            </a:r>
            <a:r>
              <a:rPr lang="en-US" sz="1600" b="1" dirty="0">
                <a:latin typeface="Courier New" pitchFamily="49" charset="0"/>
              </a:rPr>
              <a:t> </a:t>
            </a:r>
          </a:p>
          <a:p>
            <a:pPr>
              <a:lnSpc>
                <a:spcPct val="90000"/>
              </a:lnSpc>
              <a:buFont typeface="Wingdings" pitchFamily="2" charset="2"/>
              <a:buNone/>
            </a:pPr>
            <a:r>
              <a:rPr lang="en-US" sz="1600" b="1" dirty="0">
                <a:latin typeface="Courier New" pitchFamily="49" charset="0"/>
              </a:rPr>
              <a:t>{</a:t>
            </a:r>
          </a:p>
          <a:p>
            <a:pPr>
              <a:lnSpc>
                <a:spcPct val="90000"/>
              </a:lnSpc>
              <a:buFont typeface="Wingdings" pitchFamily="2" charset="2"/>
              <a:buNone/>
            </a:pPr>
            <a:r>
              <a:rPr lang="en-US" sz="1600" b="1" dirty="0">
                <a:latin typeface="Courier New" pitchFamily="49" charset="0"/>
              </a:rPr>
              <a:t>   // ...</a:t>
            </a:r>
          </a:p>
          <a:p>
            <a:pPr>
              <a:lnSpc>
                <a:spcPct val="90000"/>
              </a:lnSpc>
              <a:buFont typeface="Wingdings" pitchFamily="2" charset="2"/>
              <a:buNone/>
            </a:pPr>
            <a:r>
              <a:rPr lang="en-US" sz="1600" b="1" dirty="0">
                <a:latin typeface="Courier New" pitchFamily="49" charset="0"/>
              </a:rPr>
              <a:t>   public </a:t>
            </a:r>
            <a:r>
              <a:rPr lang="en-US" sz="1600" b="1" dirty="0" err="1">
                <a:latin typeface="Courier New" pitchFamily="49" charset="0"/>
              </a:rPr>
              <a:t>int</a:t>
            </a:r>
            <a:r>
              <a:rPr lang="en-US" sz="1600" b="1" dirty="0">
                <a:latin typeface="Courier New" pitchFamily="49" charset="0"/>
              </a:rPr>
              <a:t> pop() throws Exception </a:t>
            </a:r>
          </a:p>
          <a:p>
            <a:pPr>
              <a:lnSpc>
                <a:spcPct val="90000"/>
              </a:lnSpc>
              <a:buFont typeface="Wingdings" pitchFamily="2" charset="2"/>
              <a:buNone/>
            </a:pPr>
            <a:r>
              <a:rPr lang="en-US" sz="1600" b="1" dirty="0">
                <a:latin typeface="Courier New" pitchFamily="49" charset="0"/>
              </a:rPr>
              <a:t>   {</a:t>
            </a:r>
            <a:br>
              <a:rPr lang="en-US" sz="1600" b="1" dirty="0">
                <a:latin typeface="Courier New" pitchFamily="49" charset="0"/>
              </a:rPr>
            </a:br>
            <a:r>
              <a:rPr lang="en-US" sz="1600" b="1" dirty="0">
                <a:latin typeface="Courier New" pitchFamily="49" charset="0"/>
              </a:rPr>
              <a:t>    if ( empty() )</a:t>
            </a:r>
          </a:p>
          <a:p>
            <a:pPr>
              <a:lnSpc>
                <a:spcPct val="90000"/>
              </a:lnSpc>
              <a:buFont typeface="Wingdings" pitchFamily="2" charset="2"/>
              <a:buNone/>
            </a:pPr>
            <a:r>
              <a:rPr lang="en-US" sz="1600" b="1" dirty="0">
                <a:latin typeface="Courier New" pitchFamily="49" charset="0"/>
              </a:rPr>
              <a:t>      {  throw new Exception();</a:t>
            </a:r>
          </a:p>
          <a:p>
            <a:pPr>
              <a:lnSpc>
                <a:spcPct val="90000"/>
              </a:lnSpc>
              <a:buFont typeface="Wingdings" pitchFamily="2" charset="2"/>
              <a:buNone/>
            </a:pPr>
            <a:r>
              <a:rPr lang="en-US" sz="1600" b="1" dirty="0">
                <a:latin typeface="Courier New" pitchFamily="49" charset="0"/>
              </a:rPr>
              <a:t>      }</a:t>
            </a:r>
          </a:p>
          <a:p>
            <a:pPr>
              <a:lnSpc>
                <a:spcPct val="90000"/>
              </a:lnSpc>
              <a:buFont typeface="Wingdings" pitchFamily="2" charset="2"/>
              <a:buNone/>
            </a:pPr>
            <a:r>
              <a:rPr lang="en-US" sz="1600" b="1" dirty="0">
                <a:latin typeface="Courier New" pitchFamily="49" charset="0"/>
              </a:rPr>
              <a:t>      else </a:t>
            </a:r>
          </a:p>
          <a:p>
            <a:pPr>
              <a:lnSpc>
                <a:spcPct val="90000"/>
              </a:lnSpc>
              <a:buFont typeface="Wingdings" pitchFamily="2" charset="2"/>
              <a:buNone/>
            </a:pPr>
            <a:r>
              <a:rPr lang="en-US" sz="1600" b="1" dirty="0">
                <a:latin typeface="Courier New" pitchFamily="49" charset="0"/>
              </a:rPr>
              <a:t>      {</a:t>
            </a:r>
          </a:p>
          <a:p>
            <a:pPr>
              <a:lnSpc>
                <a:spcPct val="90000"/>
              </a:lnSpc>
              <a:buFont typeface="Wingdings" pitchFamily="2" charset="2"/>
              <a:buNone/>
            </a:pPr>
            <a:r>
              <a:rPr lang="en-US" sz="1600" b="1" dirty="0">
                <a:latin typeface="Courier New" pitchFamily="49" charset="0"/>
              </a:rPr>
              <a:t>      </a:t>
            </a:r>
            <a:r>
              <a:rPr lang="en-US" sz="1600" dirty="0">
                <a:latin typeface="Courier New" pitchFamily="49" charset="0"/>
              </a:rPr>
              <a:t>   </a:t>
            </a:r>
            <a:r>
              <a:rPr lang="en-US" sz="1600" b="1" dirty="0" err="1">
                <a:latin typeface="Courier New" pitchFamily="49" charset="0"/>
              </a:rPr>
              <a:t>int</a:t>
            </a:r>
            <a:r>
              <a:rPr lang="en-US" sz="1600" b="1" dirty="0">
                <a:latin typeface="Courier New" pitchFamily="49" charset="0"/>
              </a:rPr>
              <a:t> temp = </a:t>
            </a:r>
            <a:r>
              <a:rPr lang="en-US" sz="1600" b="1" dirty="0" err="1">
                <a:latin typeface="Courier New" pitchFamily="49" charset="0"/>
              </a:rPr>
              <a:t>top.getData</a:t>
            </a:r>
            <a:r>
              <a:rPr lang="en-US" sz="1600" b="1" dirty="0">
                <a:latin typeface="Courier New" pitchFamily="49" charset="0"/>
              </a:rPr>
              <a:t>();</a:t>
            </a:r>
          </a:p>
          <a:p>
            <a:pPr>
              <a:lnSpc>
                <a:spcPct val="90000"/>
              </a:lnSpc>
              <a:buFont typeface="Wingdings" pitchFamily="2" charset="2"/>
              <a:buNone/>
            </a:pPr>
            <a:r>
              <a:rPr lang="en-US" sz="1600" b="1" dirty="0">
                <a:latin typeface="Courier New" pitchFamily="49" charset="0"/>
              </a:rPr>
              <a:t>      </a:t>
            </a:r>
            <a:r>
              <a:rPr lang="en-US" sz="1600" dirty="0">
                <a:latin typeface="Courier New" pitchFamily="49" charset="0"/>
              </a:rPr>
              <a:t>   </a:t>
            </a:r>
            <a:r>
              <a:rPr lang="en-US" sz="1600" b="1" dirty="0">
                <a:latin typeface="Courier New" pitchFamily="49" charset="0"/>
              </a:rPr>
              <a:t>top = </a:t>
            </a:r>
            <a:r>
              <a:rPr lang="en-US" sz="1600" b="1" dirty="0" err="1">
                <a:latin typeface="Courier New" pitchFamily="49" charset="0"/>
              </a:rPr>
              <a:t>top.getNext</a:t>
            </a:r>
            <a:r>
              <a:rPr lang="en-US" sz="1600" b="1" dirty="0">
                <a:latin typeface="Courier New" pitchFamily="49" charset="0"/>
              </a:rPr>
              <a:t>();</a:t>
            </a:r>
          </a:p>
          <a:p>
            <a:pPr>
              <a:lnSpc>
                <a:spcPct val="90000"/>
              </a:lnSpc>
              <a:buFont typeface="Wingdings" pitchFamily="2" charset="2"/>
              <a:buNone/>
            </a:pPr>
            <a:r>
              <a:rPr lang="en-US" sz="1600" b="1" dirty="0">
                <a:latin typeface="Courier New" pitchFamily="49" charset="0"/>
              </a:rPr>
              <a:t>      </a:t>
            </a:r>
            <a:r>
              <a:rPr lang="en-US" sz="1600" dirty="0">
                <a:latin typeface="Courier New" pitchFamily="49" charset="0"/>
              </a:rPr>
              <a:t>   </a:t>
            </a:r>
            <a:r>
              <a:rPr lang="en-US" sz="1600" b="1" dirty="0">
                <a:latin typeface="Courier New" pitchFamily="49" charset="0"/>
              </a:rPr>
              <a:t>return temp;</a:t>
            </a:r>
          </a:p>
          <a:p>
            <a:pPr>
              <a:lnSpc>
                <a:spcPct val="90000"/>
              </a:lnSpc>
              <a:buFont typeface="Wingdings" pitchFamily="2" charset="2"/>
              <a:buNone/>
            </a:pPr>
            <a:r>
              <a:rPr lang="en-US" sz="1600" b="1" dirty="0">
                <a:latin typeface="Courier New" pitchFamily="49" charset="0"/>
              </a:rPr>
              <a:t>      }</a:t>
            </a:r>
          </a:p>
          <a:p>
            <a:pPr>
              <a:lnSpc>
                <a:spcPct val="90000"/>
              </a:lnSpc>
              <a:buFont typeface="Wingdings" pitchFamily="2" charset="2"/>
              <a:buNone/>
            </a:pPr>
            <a:r>
              <a:rPr lang="en-US" sz="1600" b="1" dirty="0">
                <a:latin typeface="Courier New" pitchFamily="49" charset="0"/>
              </a:rPr>
              <a:t>   }</a:t>
            </a:r>
          </a:p>
          <a:p>
            <a:pPr>
              <a:lnSpc>
                <a:spcPct val="90000"/>
              </a:lnSpc>
              <a:buFont typeface="Wingdings" pitchFamily="2" charset="2"/>
              <a:buNone/>
            </a:pPr>
            <a:r>
              <a:rPr lang="en-US" sz="1600" b="1" dirty="0">
                <a:latin typeface="Courier New" pitchFamily="49" charset="0"/>
              </a:rPr>
              <a:t>}</a:t>
            </a:r>
            <a:endParaRPr lang="en-US" sz="1800" b="1" dirty="0">
              <a:latin typeface="Courier New" pitchFamily="49" charset="0"/>
            </a:endParaRPr>
          </a:p>
        </p:txBody>
      </p:sp>
      <p:sp>
        <p:nvSpPr>
          <p:cNvPr id="34838" name="Text Box 22"/>
          <p:cNvSpPr txBox="1">
            <a:spLocks noChangeArrowheads="1"/>
          </p:cNvSpPr>
          <p:nvPr/>
        </p:nvSpPr>
        <p:spPr bwMode="auto">
          <a:xfrm>
            <a:off x="2571736" y="4071942"/>
            <a:ext cx="508000" cy="396875"/>
          </a:xfrm>
          <a:prstGeom prst="rect">
            <a:avLst/>
          </a:prstGeom>
          <a:noFill/>
          <a:ln w="9525">
            <a:noFill/>
            <a:miter lim="800000"/>
            <a:headEnd/>
            <a:tailEnd/>
          </a:ln>
          <a:effectLst/>
        </p:spPr>
        <p:txBody>
          <a:bodyPr wrap="none">
            <a:spAutoFit/>
          </a:bodyPr>
          <a:lstStyle/>
          <a:p>
            <a:r>
              <a:rPr lang="en-US" sz="2000" dirty="0">
                <a:latin typeface="Times New Roman" charset="0"/>
              </a:rPr>
              <a:t>top</a:t>
            </a:r>
          </a:p>
        </p:txBody>
      </p:sp>
      <p:sp>
        <p:nvSpPr>
          <p:cNvPr id="34846" name="Text Box 30"/>
          <p:cNvSpPr txBox="1">
            <a:spLocks noChangeArrowheads="1"/>
          </p:cNvSpPr>
          <p:nvPr/>
        </p:nvSpPr>
        <p:spPr bwMode="auto">
          <a:xfrm>
            <a:off x="1371600" y="4876800"/>
            <a:ext cx="368300" cy="396875"/>
          </a:xfrm>
          <a:prstGeom prst="rect">
            <a:avLst/>
          </a:prstGeom>
          <a:noFill/>
          <a:ln w="12700">
            <a:noFill/>
            <a:miter lim="800000"/>
            <a:headEnd/>
            <a:tailEnd/>
          </a:ln>
          <a:effectLst/>
        </p:spPr>
        <p:txBody>
          <a:bodyPr wrap="none">
            <a:spAutoFit/>
          </a:bodyPr>
          <a:lstStyle/>
          <a:p>
            <a:r>
              <a:rPr lang="en-US" sz="2000" b="1">
                <a:solidFill>
                  <a:schemeClr val="hlink"/>
                </a:solidFill>
                <a:latin typeface="Comic Sans MS" pitchFamily="66" charset="0"/>
              </a:rPr>
              <a:t>X</a:t>
            </a:r>
          </a:p>
        </p:txBody>
      </p:sp>
      <p:sp>
        <p:nvSpPr>
          <p:cNvPr id="34848" name="Rectangle 32"/>
          <p:cNvSpPr>
            <a:spLocks noChangeArrowheads="1"/>
          </p:cNvSpPr>
          <p:nvPr/>
        </p:nvSpPr>
        <p:spPr bwMode="auto">
          <a:xfrm>
            <a:off x="1142976" y="1752600"/>
            <a:ext cx="3286148" cy="2133600"/>
          </a:xfrm>
          <a:prstGeom prst="rect">
            <a:avLst/>
          </a:prstGeom>
          <a:noFill/>
          <a:ln w="9525">
            <a:noFill/>
            <a:miter lim="800000"/>
            <a:headEnd/>
            <a:tailEnd/>
          </a:ln>
          <a:effectLst/>
        </p:spPr>
        <p:txBody>
          <a:bodyPr/>
          <a:lstStyle/>
          <a:p>
            <a:pPr marL="342900" indent="-342900" eaLnBrk="1" hangingPunct="1">
              <a:lnSpc>
                <a:spcPct val="90000"/>
              </a:lnSpc>
              <a:spcBef>
                <a:spcPct val="20000"/>
              </a:spcBef>
              <a:buClr>
                <a:schemeClr val="folHlink"/>
              </a:buClr>
              <a:buSzPct val="60000"/>
              <a:buFont typeface="Wingdings" pitchFamily="2" charset="2"/>
              <a:buNone/>
            </a:pPr>
            <a:r>
              <a:rPr lang="en-US" b="1" dirty="0">
                <a:latin typeface="Courier New" pitchFamily="49" charset="0"/>
              </a:rPr>
              <a:t>// in the code</a:t>
            </a:r>
          </a:p>
          <a:p>
            <a:pPr marL="342900" indent="-342900" eaLnBrk="1" hangingPunct="1">
              <a:lnSpc>
                <a:spcPct val="90000"/>
              </a:lnSpc>
              <a:spcBef>
                <a:spcPct val="20000"/>
              </a:spcBef>
              <a:buClr>
                <a:schemeClr val="folHlink"/>
              </a:buClr>
              <a:buSzPct val="60000"/>
              <a:buFont typeface="Wingdings" pitchFamily="2" charset="2"/>
              <a:buNone/>
            </a:pPr>
            <a:r>
              <a:rPr lang="en-US" b="1" dirty="0">
                <a:latin typeface="Courier New" pitchFamily="49" charset="0"/>
              </a:rPr>
              <a:t>// that uses the</a:t>
            </a:r>
          </a:p>
          <a:p>
            <a:pPr marL="342900" indent="-342900" eaLnBrk="1" hangingPunct="1">
              <a:lnSpc>
                <a:spcPct val="90000"/>
              </a:lnSpc>
              <a:spcBef>
                <a:spcPct val="20000"/>
              </a:spcBef>
              <a:buClr>
                <a:schemeClr val="folHlink"/>
              </a:buClr>
              <a:buSzPct val="60000"/>
              <a:buFont typeface="Wingdings" pitchFamily="2" charset="2"/>
              <a:buNone/>
            </a:pPr>
            <a:r>
              <a:rPr lang="en-US" b="1" dirty="0">
                <a:latin typeface="Courier New" pitchFamily="49" charset="0"/>
              </a:rPr>
              <a:t>// stack</a:t>
            </a:r>
          </a:p>
          <a:p>
            <a:pPr marL="342900" indent="-342900" eaLnBrk="1" hangingPunct="1">
              <a:lnSpc>
                <a:spcPct val="90000"/>
              </a:lnSpc>
              <a:spcBef>
                <a:spcPct val="20000"/>
              </a:spcBef>
              <a:buClr>
                <a:schemeClr val="folHlink"/>
              </a:buClr>
              <a:buSzPct val="60000"/>
              <a:buFont typeface="Wingdings" pitchFamily="2" charset="2"/>
              <a:buNone/>
            </a:pPr>
            <a:endParaRPr lang="en-US" b="1" dirty="0">
              <a:latin typeface="Courier New" pitchFamily="49" charset="0"/>
            </a:endParaRPr>
          </a:p>
          <a:p>
            <a:pPr marL="342900" indent="-342900" eaLnBrk="1" hangingPunct="1">
              <a:lnSpc>
                <a:spcPct val="90000"/>
              </a:lnSpc>
              <a:spcBef>
                <a:spcPct val="20000"/>
              </a:spcBef>
              <a:buClr>
                <a:schemeClr val="folHlink"/>
              </a:buClr>
              <a:buSzPct val="60000"/>
              <a:buFont typeface="Wingdings" pitchFamily="2" charset="2"/>
              <a:buNone/>
            </a:pPr>
            <a:r>
              <a:rPr lang="en-US" b="1" dirty="0" err="1">
                <a:latin typeface="Courier New" pitchFamily="49" charset="0"/>
              </a:rPr>
              <a:t>int</a:t>
            </a:r>
            <a:r>
              <a:rPr lang="en-US" b="1" dirty="0">
                <a:latin typeface="Courier New" pitchFamily="49" charset="0"/>
              </a:rPr>
              <a:t> x = </a:t>
            </a:r>
            <a:r>
              <a:rPr lang="en-US" b="1" dirty="0" smtClean="0">
                <a:latin typeface="Courier New" pitchFamily="49" charset="0"/>
              </a:rPr>
              <a:t>MyStack.pop</a:t>
            </a:r>
            <a:r>
              <a:rPr lang="en-US" b="1" dirty="0">
                <a:latin typeface="Courier New" pitchFamily="49" charset="0"/>
              </a:rPr>
              <a:t>();</a:t>
            </a:r>
          </a:p>
          <a:p>
            <a:pPr marL="342900" indent="-342900" eaLnBrk="1" hangingPunct="1">
              <a:lnSpc>
                <a:spcPct val="90000"/>
              </a:lnSpc>
              <a:spcBef>
                <a:spcPct val="20000"/>
              </a:spcBef>
              <a:buClr>
                <a:schemeClr val="folHlink"/>
              </a:buClr>
              <a:buSzPct val="60000"/>
              <a:buFont typeface="Wingdings" pitchFamily="2" charset="2"/>
              <a:buNone/>
            </a:pPr>
            <a:endParaRPr lang="en-US" sz="2000" b="1" dirty="0">
              <a:latin typeface="Courier New" pitchFamily="49" charset="0"/>
            </a:endParaRPr>
          </a:p>
        </p:txBody>
      </p:sp>
      <p:sp>
        <p:nvSpPr>
          <p:cNvPr id="34849" name="Text Box 33"/>
          <p:cNvSpPr txBox="1">
            <a:spLocks noChangeArrowheads="1"/>
          </p:cNvSpPr>
          <p:nvPr/>
        </p:nvSpPr>
        <p:spPr bwMode="auto">
          <a:xfrm>
            <a:off x="1214414" y="4500570"/>
            <a:ext cx="311150" cy="396875"/>
          </a:xfrm>
          <a:prstGeom prst="rect">
            <a:avLst/>
          </a:prstGeom>
          <a:noFill/>
          <a:ln w="9525">
            <a:noFill/>
            <a:miter lim="800000"/>
            <a:headEnd/>
            <a:tailEnd/>
          </a:ln>
          <a:effectLst/>
        </p:spPr>
        <p:txBody>
          <a:bodyPr wrap="none">
            <a:spAutoFit/>
          </a:bodyPr>
          <a:lstStyle/>
          <a:p>
            <a:r>
              <a:rPr lang="en-US" sz="2000" dirty="0">
                <a:latin typeface="Times New Roman" charset="0"/>
              </a:rPr>
              <a:t>7</a:t>
            </a:r>
          </a:p>
        </p:txBody>
      </p:sp>
      <p:grpSp>
        <p:nvGrpSpPr>
          <p:cNvPr id="37" name="Group 36"/>
          <p:cNvGrpSpPr/>
          <p:nvPr/>
        </p:nvGrpSpPr>
        <p:grpSpPr>
          <a:xfrm>
            <a:off x="1000100" y="3962400"/>
            <a:ext cx="7686700" cy="2133600"/>
            <a:chOff x="76200" y="3962400"/>
            <a:chExt cx="8610600" cy="2133600"/>
          </a:xfrm>
        </p:grpSpPr>
        <p:sp>
          <p:nvSpPr>
            <p:cNvPr id="34820" name="Rectangle 4"/>
            <p:cNvSpPr>
              <a:spLocks noChangeArrowheads="1"/>
            </p:cNvSpPr>
            <p:nvPr/>
          </p:nvSpPr>
          <p:spPr bwMode="auto">
            <a:xfrm>
              <a:off x="1905000" y="5486400"/>
              <a:ext cx="1219200" cy="533400"/>
            </a:xfrm>
            <a:prstGeom prst="rect">
              <a:avLst/>
            </a:prstGeom>
            <a:noFill/>
            <a:ln w="12700">
              <a:solidFill>
                <a:schemeClr val="tx1"/>
              </a:solidFill>
              <a:miter lim="800000"/>
              <a:headEnd/>
              <a:tailEnd/>
            </a:ln>
            <a:effectLst/>
          </p:spPr>
          <p:txBody>
            <a:bodyPr wrap="none" anchor="ctr"/>
            <a:lstStyle/>
            <a:p>
              <a:endParaRPr lang="en-GB"/>
            </a:p>
          </p:txBody>
        </p:sp>
        <p:sp>
          <p:nvSpPr>
            <p:cNvPr id="34821" name="Rectangle 5"/>
            <p:cNvSpPr>
              <a:spLocks noChangeArrowheads="1"/>
            </p:cNvSpPr>
            <p:nvPr/>
          </p:nvSpPr>
          <p:spPr bwMode="auto">
            <a:xfrm>
              <a:off x="7162800" y="5486400"/>
              <a:ext cx="1524000" cy="533400"/>
            </a:xfrm>
            <a:prstGeom prst="rect">
              <a:avLst/>
            </a:prstGeom>
            <a:noFill/>
            <a:ln w="12700">
              <a:solidFill>
                <a:schemeClr val="tx1"/>
              </a:solidFill>
              <a:miter lim="800000"/>
              <a:headEnd/>
              <a:tailEnd/>
            </a:ln>
            <a:effectLst/>
          </p:spPr>
          <p:txBody>
            <a:bodyPr wrap="none" anchor="ctr"/>
            <a:lstStyle/>
            <a:p>
              <a:endParaRPr lang="en-GB"/>
            </a:p>
          </p:txBody>
        </p:sp>
        <p:sp>
          <p:nvSpPr>
            <p:cNvPr id="34822" name="Rectangle 6"/>
            <p:cNvSpPr>
              <a:spLocks noChangeArrowheads="1"/>
            </p:cNvSpPr>
            <p:nvPr/>
          </p:nvSpPr>
          <p:spPr bwMode="auto">
            <a:xfrm>
              <a:off x="5410200" y="5486400"/>
              <a:ext cx="1219200" cy="533400"/>
            </a:xfrm>
            <a:prstGeom prst="rect">
              <a:avLst/>
            </a:prstGeom>
            <a:noFill/>
            <a:ln w="12700">
              <a:solidFill>
                <a:schemeClr val="tx1"/>
              </a:solidFill>
              <a:miter lim="800000"/>
              <a:headEnd/>
              <a:tailEnd/>
            </a:ln>
            <a:effectLst/>
          </p:spPr>
          <p:txBody>
            <a:bodyPr wrap="none" anchor="ctr"/>
            <a:lstStyle/>
            <a:p>
              <a:pPr algn="ctr"/>
              <a:endParaRPr lang="en-US" sz="2400">
                <a:effectLst>
                  <a:outerShdw blurRad="38100" dist="38100" dir="2700000" algn="tl">
                    <a:srgbClr val="C0C0C0"/>
                  </a:outerShdw>
                </a:effectLst>
                <a:latin typeface="Arial" charset="0"/>
              </a:endParaRPr>
            </a:p>
          </p:txBody>
        </p:sp>
        <p:sp>
          <p:nvSpPr>
            <p:cNvPr id="34823" name="Rectangle 7"/>
            <p:cNvSpPr>
              <a:spLocks noChangeArrowheads="1"/>
            </p:cNvSpPr>
            <p:nvPr/>
          </p:nvSpPr>
          <p:spPr bwMode="auto">
            <a:xfrm>
              <a:off x="3657600" y="5486400"/>
              <a:ext cx="1219200" cy="533400"/>
            </a:xfrm>
            <a:prstGeom prst="rect">
              <a:avLst/>
            </a:prstGeom>
            <a:noFill/>
            <a:ln w="12700">
              <a:solidFill>
                <a:schemeClr val="tx1"/>
              </a:solidFill>
              <a:miter lim="800000"/>
              <a:headEnd/>
              <a:tailEnd/>
            </a:ln>
            <a:effectLst/>
          </p:spPr>
          <p:txBody>
            <a:bodyPr wrap="none" anchor="ctr"/>
            <a:lstStyle/>
            <a:p>
              <a:endParaRPr lang="en-GB"/>
            </a:p>
          </p:txBody>
        </p:sp>
        <p:sp>
          <p:nvSpPr>
            <p:cNvPr id="34824" name="Line 8"/>
            <p:cNvSpPr>
              <a:spLocks noChangeShapeType="1"/>
            </p:cNvSpPr>
            <p:nvPr/>
          </p:nvSpPr>
          <p:spPr bwMode="auto">
            <a:xfrm>
              <a:off x="2743200" y="5486400"/>
              <a:ext cx="0" cy="533400"/>
            </a:xfrm>
            <a:prstGeom prst="line">
              <a:avLst/>
            </a:prstGeom>
            <a:noFill/>
            <a:ln w="12700">
              <a:solidFill>
                <a:schemeClr val="tx1"/>
              </a:solidFill>
              <a:round/>
              <a:headEnd/>
              <a:tailEnd/>
            </a:ln>
            <a:effectLst/>
          </p:spPr>
          <p:txBody>
            <a:bodyPr wrap="none" anchor="ctr"/>
            <a:lstStyle/>
            <a:p>
              <a:endParaRPr lang="en-GB"/>
            </a:p>
          </p:txBody>
        </p:sp>
        <p:sp>
          <p:nvSpPr>
            <p:cNvPr id="34825" name="Line 9"/>
            <p:cNvSpPr>
              <a:spLocks noChangeShapeType="1"/>
            </p:cNvSpPr>
            <p:nvPr/>
          </p:nvSpPr>
          <p:spPr bwMode="auto">
            <a:xfrm>
              <a:off x="8001000" y="5486400"/>
              <a:ext cx="0" cy="533400"/>
            </a:xfrm>
            <a:prstGeom prst="line">
              <a:avLst/>
            </a:prstGeom>
            <a:noFill/>
            <a:ln w="12700">
              <a:solidFill>
                <a:schemeClr val="tx1"/>
              </a:solidFill>
              <a:round/>
              <a:headEnd/>
              <a:tailEnd/>
            </a:ln>
            <a:effectLst/>
          </p:spPr>
          <p:txBody>
            <a:bodyPr wrap="none" anchor="ctr"/>
            <a:lstStyle/>
            <a:p>
              <a:endParaRPr lang="en-GB"/>
            </a:p>
          </p:txBody>
        </p:sp>
        <p:sp>
          <p:nvSpPr>
            <p:cNvPr id="34826" name="Line 10"/>
            <p:cNvSpPr>
              <a:spLocks noChangeShapeType="1"/>
            </p:cNvSpPr>
            <p:nvPr/>
          </p:nvSpPr>
          <p:spPr bwMode="auto">
            <a:xfrm>
              <a:off x="6248400" y="5486400"/>
              <a:ext cx="0" cy="533400"/>
            </a:xfrm>
            <a:prstGeom prst="line">
              <a:avLst/>
            </a:prstGeom>
            <a:noFill/>
            <a:ln w="12700">
              <a:solidFill>
                <a:schemeClr val="tx1"/>
              </a:solidFill>
              <a:round/>
              <a:headEnd/>
              <a:tailEnd/>
            </a:ln>
            <a:effectLst/>
          </p:spPr>
          <p:txBody>
            <a:bodyPr wrap="none" anchor="ctr"/>
            <a:lstStyle/>
            <a:p>
              <a:endParaRPr lang="en-GB"/>
            </a:p>
          </p:txBody>
        </p:sp>
        <p:sp>
          <p:nvSpPr>
            <p:cNvPr id="34827" name="Line 11"/>
            <p:cNvSpPr>
              <a:spLocks noChangeShapeType="1"/>
            </p:cNvSpPr>
            <p:nvPr/>
          </p:nvSpPr>
          <p:spPr bwMode="auto">
            <a:xfrm>
              <a:off x="4495800" y="5486400"/>
              <a:ext cx="0" cy="533400"/>
            </a:xfrm>
            <a:prstGeom prst="line">
              <a:avLst/>
            </a:prstGeom>
            <a:noFill/>
            <a:ln w="12700">
              <a:solidFill>
                <a:schemeClr val="tx1"/>
              </a:solidFill>
              <a:round/>
              <a:headEnd/>
              <a:tailEnd/>
            </a:ln>
            <a:effectLst/>
          </p:spPr>
          <p:txBody>
            <a:bodyPr wrap="none" anchor="ctr"/>
            <a:lstStyle/>
            <a:p>
              <a:endParaRPr lang="en-GB"/>
            </a:p>
          </p:txBody>
        </p:sp>
        <p:sp>
          <p:nvSpPr>
            <p:cNvPr id="34828" name="Line 12"/>
            <p:cNvSpPr>
              <a:spLocks noChangeShapeType="1"/>
            </p:cNvSpPr>
            <p:nvPr/>
          </p:nvSpPr>
          <p:spPr bwMode="auto">
            <a:xfrm>
              <a:off x="2209800" y="4724400"/>
              <a:ext cx="152400" cy="762000"/>
            </a:xfrm>
            <a:prstGeom prst="line">
              <a:avLst/>
            </a:prstGeom>
            <a:noFill/>
            <a:ln w="12700">
              <a:solidFill>
                <a:schemeClr val="tx1"/>
              </a:solidFill>
              <a:round/>
              <a:headEnd type="oval" w="med" len="med"/>
              <a:tailEnd type="triangle" w="med" len="med"/>
            </a:ln>
            <a:effectLst/>
          </p:spPr>
          <p:txBody>
            <a:bodyPr wrap="none" anchor="ctr"/>
            <a:lstStyle/>
            <a:p>
              <a:endParaRPr lang="en-GB"/>
            </a:p>
          </p:txBody>
        </p:sp>
        <p:sp>
          <p:nvSpPr>
            <p:cNvPr id="34829" name="Line 13"/>
            <p:cNvSpPr>
              <a:spLocks noChangeShapeType="1"/>
            </p:cNvSpPr>
            <p:nvPr/>
          </p:nvSpPr>
          <p:spPr bwMode="auto">
            <a:xfrm>
              <a:off x="2895600" y="5791200"/>
              <a:ext cx="762000" cy="0"/>
            </a:xfrm>
            <a:prstGeom prst="line">
              <a:avLst/>
            </a:prstGeom>
            <a:noFill/>
            <a:ln w="12700">
              <a:solidFill>
                <a:schemeClr val="tx1"/>
              </a:solidFill>
              <a:round/>
              <a:headEnd type="oval" w="med" len="med"/>
              <a:tailEnd type="triangle" w="med" len="med"/>
            </a:ln>
            <a:effectLst/>
          </p:spPr>
          <p:txBody>
            <a:bodyPr wrap="none" anchor="ctr"/>
            <a:lstStyle/>
            <a:p>
              <a:endParaRPr lang="en-GB"/>
            </a:p>
          </p:txBody>
        </p:sp>
        <p:sp>
          <p:nvSpPr>
            <p:cNvPr id="34830" name="Line 14"/>
            <p:cNvSpPr>
              <a:spLocks noChangeShapeType="1"/>
            </p:cNvSpPr>
            <p:nvPr/>
          </p:nvSpPr>
          <p:spPr bwMode="auto">
            <a:xfrm>
              <a:off x="6400800" y="5791200"/>
              <a:ext cx="762000" cy="0"/>
            </a:xfrm>
            <a:prstGeom prst="line">
              <a:avLst/>
            </a:prstGeom>
            <a:noFill/>
            <a:ln w="12700">
              <a:solidFill>
                <a:schemeClr val="tx1"/>
              </a:solidFill>
              <a:round/>
              <a:headEnd type="oval" w="med" len="med"/>
              <a:tailEnd type="triangle" w="med" len="med"/>
            </a:ln>
            <a:effectLst/>
          </p:spPr>
          <p:txBody>
            <a:bodyPr wrap="none" anchor="ctr"/>
            <a:lstStyle/>
            <a:p>
              <a:endParaRPr lang="en-GB"/>
            </a:p>
          </p:txBody>
        </p:sp>
        <p:sp>
          <p:nvSpPr>
            <p:cNvPr id="34831" name="Line 15"/>
            <p:cNvSpPr>
              <a:spLocks noChangeShapeType="1"/>
            </p:cNvSpPr>
            <p:nvPr/>
          </p:nvSpPr>
          <p:spPr bwMode="auto">
            <a:xfrm>
              <a:off x="4648200" y="5791200"/>
              <a:ext cx="762000" cy="0"/>
            </a:xfrm>
            <a:prstGeom prst="line">
              <a:avLst/>
            </a:prstGeom>
            <a:noFill/>
            <a:ln w="12700">
              <a:solidFill>
                <a:schemeClr val="tx1"/>
              </a:solidFill>
              <a:round/>
              <a:headEnd type="oval" w="med" len="med"/>
              <a:tailEnd type="triangle" w="med" len="med"/>
            </a:ln>
            <a:effectLst/>
          </p:spPr>
          <p:txBody>
            <a:bodyPr wrap="none" anchor="ctr"/>
            <a:lstStyle/>
            <a:p>
              <a:endParaRPr lang="en-GB"/>
            </a:p>
          </p:txBody>
        </p:sp>
        <p:sp>
          <p:nvSpPr>
            <p:cNvPr id="34832" name="Rectangle 16"/>
            <p:cNvSpPr>
              <a:spLocks noChangeArrowheads="1"/>
            </p:cNvSpPr>
            <p:nvPr/>
          </p:nvSpPr>
          <p:spPr bwMode="auto">
            <a:xfrm>
              <a:off x="1905000" y="4495800"/>
              <a:ext cx="533400" cy="381000"/>
            </a:xfrm>
            <a:prstGeom prst="rect">
              <a:avLst/>
            </a:prstGeom>
            <a:noFill/>
            <a:ln w="12700">
              <a:solidFill>
                <a:schemeClr val="tx1"/>
              </a:solidFill>
              <a:miter lim="800000"/>
              <a:headEnd/>
              <a:tailEnd/>
            </a:ln>
            <a:effectLst/>
          </p:spPr>
          <p:txBody>
            <a:bodyPr wrap="none" anchor="ctr"/>
            <a:lstStyle/>
            <a:p>
              <a:endParaRPr lang="en-GB"/>
            </a:p>
          </p:txBody>
        </p:sp>
        <p:sp>
          <p:nvSpPr>
            <p:cNvPr id="34833" name="Text Box 17"/>
            <p:cNvSpPr txBox="1">
              <a:spLocks noChangeArrowheads="1"/>
            </p:cNvSpPr>
            <p:nvPr/>
          </p:nvSpPr>
          <p:spPr bwMode="auto">
            <a:xfrm>
              <a:off x="7985125" y="5500688"/>
              <a:ext cx="577850" cy="396875"/>
            </a:xfrm>
            <a:prstGeom prst="rect">
              <a:avLst/>
            </a:prstGeom>
            <a:noFill/>
            <a:ln w="9525">
              <a:noFill/>
              <a:miter lim="800000"/>
              <a:headEnd/>
              <a:tailEnd/>
            </a:ln>
            <a:effectLst/>
          </p:spPr>
          <p:txBody>
            <a:bodyPr wrap="none">
              <a:spAutoFit/>
            </a:bodyPr>
            <a:lstStyle/>
            <a:p>
              <a:r>
                <a:rPr lang="en-US" sz="2000">
                  <a:latin typeface="Times New Roman" charset="0"/>
                </a:rPr>
                <a:t>null</a:t>
              </a:r>
            </a:p>
          </p:txBody>
        </p:sp>
        <p:sp>
          <p:nvSpPr>
            <p:cNvPr id="34834" name="Text Box 18"/>
            <p:cNvSpPr txBox="1">
              <a:spLocks noChangeArrowheads="1"/>
            </p:cNvSpPr>
            <p:nvPr/>
          </p:nvSpPr>
          <p:spPr bwMode="auto">
            <a:xfrm>
              <a:off x="2041525" y="5500688"/>
              <a:ext cx="311150" cy="396875"/>
            </a:xfrm>
            <a:prstGeom prst="rect">
              <a:avLst/>
            </a:prstGeom>
            <a:noFill/>
            <a:ln w="9525">
              <a:noFill/>
              <a:miter lim="800000"/>
              <a:headEnd/>
              <a:tailEnd/>
            </a:ln>
            <a:effectLst/>
          </p:spPr>
          <p:txBody>
            <a:bodyPr wrap="none">
              <a:spAutoFit/>
            </a:bodyPr>
            <a:lstStyle/>
            <a:p>
              <a:r>
                <a:rPr lang="en-US" sz="2000">
                  <a:latin typeface="Times New Roman" charset="0"/>
                </a:rPr>
                <a:t>5</a:t>
              </a:r>
            </a:p>
          </p:txBody>
        </p:sp>
        <p:sp>
          <p:nvSpPr>
            <p:cNvPr id="34835" name="Text Box 19"/>
            <p:cNvSpPr txBox="1">
              <a:spLocks noChangeArrowheads="1"/>
            </p:cNvSpPr>
            <p:nvPr/>
          </p:nvSpPr>
          <p:spPr bwMode="auto">
            <a:xfrm>
              <a:off x="3886200" y="5486400"/>
              <a:ext cx="311150" cy="396875"/>
            </a:xfrm>
            <a:prstGeom prst="rect">
              <a:avLst/>
            </a:prstGeom>
            <a:noFill/>
            <a:ln w="9525">
              <a:noFill/>
              <a:miter lim="800000"/>
              <a:headEnd/>
              <a:tailEnd/>
            </a:ln>
            <a:effectLst/>
          </p:spPr>
          <p:txBody>
            <a:bodyPr wrap="none">
              <a:spAutoFit/>
            </a:bodyPr>
            <a:lstStyle/>
            <a:p>
              <a:r>
                <a:rPr lang="en-US" sz="2000">
                  <a:latin typeface="Times New Roman" charset="0"/>
                </a:rPr>
                <a:t>1</a:t>
              </a:r>
            </a:p>
          </p:txBody>
        </p:sp>
        <p:sp>
          <p:nvSpPr>
            <p:cNvPr id="34836" name="Text Box 20"/>
            <p:cNvSpPr txBox="1">
              <a:spLocks noChangeArrowheads="1"/>
            </p:cNvSpPr>
            <p:nvPr/>
          </p:nvSpPr>
          <p:spPr bwMode="auto">
            <a:xfrm>
              <a:off x="5638800" y="5486400"/>
              <a:ext cx="311150" cy="396875"/>
            </a:xfrm>
            <a:prstGeom prst="rect">
              <a:avLst/>
            </a:prstGeom>
            <a:noFill/>
            <a:ln w="9525">
              <a:noFill/>
              <a:miter lim="800000"/>
              <a:headEnd/>
              <a:tailEnd/>
            </a:ln>
            <a:effectLst/>
          </p:spPr>
          <p:txBody>
            <a:bodyPr wrap="none">
              <a:spAutoFit/>
            </a:bodyPr>
            <a:lstStyle/>
            <a:p>
              <a:r>
                <a:rPr lang="en-US" sz="2000">
                  <a:latin typeface="Times New Roman" charset="0"/>
                </a:rPr>
                <a:t>3</a:t>
              </a:r>
            </a:p>
          </p:txBody>
        </p:sp>
        <p:sp>
          <p:nvSpPr>
            <p:cNvPr id="34837" name="Text Box 21"/>
            <p:cNvSpPr txBox="1">
              <a:spLocks noChangeArrowheads="1"/>
            </p:cNvSpPr>
            <p:nvPr/>
          </p:nvSpPr>
          <p:spPr bwMode="auto">
            <a:xfrm>
              <a:off x="7375525" y="5500688"/>
              <a:ext cx="311150" cy="396875"/>
            </a:xfrm>
            <a:prstGeom prst="rect">
              <a:avLst/>
            </a:prstGeom>
            <a:noFill/>
            <a:ln w="9525">
              <a:noFill/>
              <a:miter lim="800000"/>
              <a:headEnd/>
              <a:tailEnd/>
            </a:ln>
            <a:effectLst/>
          </p:spPr>
          <p:txBody>
            <a:bodyPr wrap="none">
              <a:spAutoFit/>
            </a:bodyPr>
            <a:lstStyle/>
            <a:p>
              <a:r>
                <a:rPr lang="en-US" sz="2000">
                  <a:latin typeface="Times New Roman" charset="0"/>
                </a:rPr>
                <a:t>2</a:t>
              </a:r>
            </a:p>
          </p:txBody>
        </p:sp>
        <p:sp>
          <p:nvSpPr>
            <p:cNvPr id="34839" name="Line 23"/>
            <p:cNvSpPr>
              <a:spLocks noChangeShapeType="1"/>
            </p:cNvSpPr>
            <p:nvPr/>
          </p:nvSpPr>
          <p:spPr bwMode="auto">
            <a:xfrm>
              <a:off x="1143000" y="5791200"/>
              <a:ext cx="762000" cy="0"/>
            </a:xfrm>
            <a:prstGeom prst="line">
              <a:avLst/>
            </a:prstGeom>
            <a:noFill/>
            <a:ln w="12700">
              <a:solidFill>
                <a:schemeClr val="tx1"/>
              </a:solidFill>
              <a:round/>
              <a:headEnd type="oval" w="med" len="med"/>
              <a:tailEnd type="triangle" w="med" len="med"/>
            </a:ln>
            <a:effectLst/>
          </p:spPr>
          <p:txBody>
            <a:bodyPr wrap="none" anchor="ctr"/>
            <a:lstStyle/>
            <a:p>
              <a:endParaRPr lang="en-GB"/>
            </a:p>
          </p:txBody>
        </p:sp>
        <p:sp>
          <p:nvSpPr>
            <p:cNvPr id="34840" name="Text Box 24"/>
            <p:cNvSpPr txBox="1">
              <a:spLocks noChangeArrowheads="1"/>
            </p:cNvSpPr>
            <p:nvPr/>
          </p:nvSpPr>
          <p:spPr bwMode="auto">
            <a:xfrm>
              <a:off x="288925" y="5500688"/>
              <a:ext cx="311150" cy="396875"/>
            </a:xfrm>
            <a:prstGeom prst="rect">
              <a:avLst/>
            </a:prstGeom>
            <a:noFill/>
            <a:ln w="9525">
              <a:noFill/>
              <a:miter lim="800000"/>
              <a:headEnd/>
              <a:tailEnd/>
            </a:ln>
            <a:effectLst/>
          </p:spPr>
          <p:txBody>
            <a:bodyPr wrap="none">
              <a:spAutoFit/>
            </a:bodyPr>
            <a:lstStyle/>
            <a:p>
              <a:r>
                <a:rPr lang="en-US" sz="2000">
                  <a:latin typeface="Times New Roman" charset="0"/>
                </a:rPr>
                <a:t>7</a:t>
              </a:r>
            </a:p>
          </p:txBody>
        </p:sp>
        <p:sp>
          <p:nvSpPr>
            <p:cNvPr id="34841" name="Rectangle 25"/>
            <p:cNvSpPr>
              <a:spLocks noChangeArrowheads="1"/>
            </p:cNvSpPr>
            <p:nvPr/>
          </p:nvSpPr>
          <p:spPr bwMode="auto">
            <a:xfrm>
              <a:off x="152400" y="5486400"/>
              <a:ext cx="1219200" cy="533400"/>
            </a:xfrm>
            <a:prstGeom prst="rect">
              <a:avLst/>
            </a:prstGeom>
            <a:noFill/>
            <a:ln w="12700">
              <a:solidFill>
                <a:schemeClr val="tx1"/>
              </a:solidFill>
              <a:miter lim="800000"/>
              <a:headEnd/>
              <a:tailEnd/>
            </a:ln>
            <a:effectLst/>
          </p:spPr>
          <p:txBody>
            <a:bodyPr wrap="none" anchor="ctr"/>
            <a:lstStyle/>
            <a:p>
              <a:endParaRPr lang="en-GB"/>
            </a:p>
          </p:txBody>
        </p:sp>
        <p:sp>
          <p:nvSpPr>
            <p:cNvPr id="34842" name="Line 26"/>
            <p:cNvSpPr>
              <a:spLocks noChangeShapeType="1"/>
            </p:cNvSpPr>
            <p:nvPr/>
          </p:nvSpPr>
          <p:spPr bwMode="auto">
            <a:xfrm>
              <a:off x="990600" y="5486400"/>
              <a:ext cx="0" cy="533400"/>
            </a:xfrm>
            <a:prstGeom prst="line">
              <a:avLst/>
            </a:prstGeom>
            <a:noFill/>
            <a:ln w="12700">
              <a:solidFill>
                <a:schemeClr val="tx1"/>
              </a:solidFill>
              <a:round/>
              <a:headEnd/>
              <a:tailEnd/>
            </a:ln>
            <a:effectLst/>
          </p:spPr>
          <p:txBody>
            <a:bodyPr wrap="none" anchor="ctr"/>
            <a:lstStyle/>
            <a:p>
              <a:endParaRPr lang="en-GB"/>
            </a:p>
          </p:txBody>
        </p:sp>
        <p:grpSp>
          <p:nvGrpSpPr>
            <p:cNvPr id="2" name="Group 27"/>
            <p:cNvGrpSpPr>
              <a:grpSpLocks/>
            </p:cNvGrpSpPr>
            <p:nvPr/>
          </p:nvGrpSpPr>
          <p:grpSpPr bwMode="auto">
            <a:xfrm>
              <a:off x="228600" y="3962400"/>
              <a:ext cx="715963" cy="914400"/>
              <a:chOff x="144" y="2496"/>
              <a:chExt cx="451" cy="576"/>
            </a:xfrm>
          </p:grpSpPr>
          <p:sp>
            <p:nvSpPr>
              <p:cNvPr id="34844" name="Rectangle 28"/>
              <p:cNvSpPr>
                <a:spLocks noChangeArrowheads="1"/>
              </p:cNvSpPr>
              <p:nvPr/>
            </p:nvSpPr>
            <p:spPr bwMode="auto">
              <a:xfrm>
                <a:off x="144" y="2832"/>
                <a:ext cx="336" cy="240"/>
              </a:xfrm>
              <a:prstGeom prst="rect">
                <a:avLst/>
              </a:prstGeom>
              <a:noFill/>
              <a:ln w="12700">
                <a:solidFill>
                  <a:schemeClr val="tx1"/>
                </a:solidFill>
                <a:miter lim="800000"/>
                <a:headEnd/>
                <a:tailEnd/>
              </a:ln>
              <a:effectLst/>
            </p:spPr>
            <p:txBody>
              <a:bodyPr wrap="none" anchor="ctr"/>
              <a:lstStyle/>
              <a:p>
                <a:endParaRPr lang="en-GB"/>
              </a:p>
            </p:txBody>
          </p:sp>
          <p:sp>
            <p:nvSpPr>
              <p:cNvPr id="34845" name="Text Box 29"/>
              <p:cNvSpPr txBox="1">
                <a:spLocks noChangeArrowheads="1"/>
              </p:cNvSpPr>
              <p:nvPr/>
            </p:nvSpPr>
            <p:spPr bwMode="auto">
              <a:xfrm>
                <a:off x="160" y="2496"/>
                <a:ext cx="435" cy="250"/>
              </a:xfrm>
              <a:prstGeom prst="rect">
                <a:avLst/>
              </a:prstGeom>
              <a:noFill/>
              <a:ln w="9525">
                <a:noFill/>
                <a:miter lim="800000"/>
                <a:headEnd/>
                <a:tailEnd/>
              </a:ln>
              <a:effectLst/>
            </p:spPr>
            <p:txBody>
              <a:bodyPr wrap="none">
                <a:spAutoFit/>
              </a:bodyPr>
              <a:lstStyle/>
              <a:p>
                <a:r>
                  <a:rPr lang="en-US" sz="2000">
                    <a:latin typeface="Times New Roman" charset="0"/>
                  </a:rPr>
                  <a:t>temp</a:t>
                </a:r>
              </a:p>
            </p:txBody>
          </p:sp>
        </p:grpSp>
        <p:sp>
          <p:nvSpPr>
            <p:cNvPr id="34847" name="Line 31"/>
            <p:cNvSpPr>
              <a:spLocks noChangeShapeType="1"/>
            </p:cNvSpPr>
            <p:nvPr/>
          </p:nvSpPr>
          <p:spPr bwMode="auto">
            <a:xfrm flipH="1">
              <a:off x="838200" y="4648200"/>
              <a:ext cx="1219200" cy="838200"/>
            </a:xfrm>
            <a:prstGeom prst="line">
              <a:avLst/>
            </a:prstGeom>
            <a:noFill/>
            <a:ln w="12700">
              <a:solidFill>
                <a:schemeClr val="tx1"/>
              </a:solidFill>
              <a:round/>
              <a:headEnd type="oval" w="med" len="med"/>
              <a:tailEnd type="triangle" w="med" len="med"/>
            </a:ln>
            <a:effectLst/>
          </p:spPr>
          <p:txBody>
            <a:bodyPr wrap="none" anchor="ctr"/>
            <a:lstStyle/>
            <a:p>
              <a:endParaRPr lang="en-GB"/>
            </a:p>
          </p:txBody>
        </p:sp>
        <p:sp>
          <p:nvSpPr>
            <p:cNvPr id="34850" name="Oval 34"/>
            <p:cNvSpPr>
              <a:spLocks noChangeArrowheads="1"/>
            </p:cNvSpPr>
            <p:nvPr/>
          </p:nvSpPr>
          <p:spPr bwMode="auto">
            <a:xfrm>
              <a:off x="76200" y="4953000"/>
              <a:ext cx="1524000" cy="1143000"/>
            </a:xfrm>
            <a:prstGeom prst="ellipse">
              <a:avLst/>
            </a:prstGeom>
            <a:solidFill>
              <a:srgbClr val="EAEAEA">
                <a:alpha val="50000"/>
              </a:srgbClr>
            </a:solidFill>
            <a:ln w="12700">
              <a:noFill/>
              <a:round/>
              <a:headEnd/>
              <a:tailEnd/>
            </a:ln>
            <a:effectLst/>
          </p:spPr>
          <p:txBody>
            <a:bodyPr wrap="none" anchor="ctr"/>
            <a:lstStyle/>
            <a:p>
              <a:pPr algn="ctr"/>
              <a:r>
                <a:rPr lang="en-US" sz="2000" b="1">
                  <a:solidFill>
                    <a:schemeClr val="tx2"/>
                  </a:solidFill>
                  <a:latin typeface="Comic Sans MS" pitchFamily="66" charset="0"/>
                </a:rPr>
                <a:t>Garbage</a:t>
              </a:r>
            </a:p>
            <a:p>
              <a:pPr algn="ctr"/>
              <a:r>
                <a:rPr lang="en-US" sz="2000" b="1">
                  <a:solidFill>
                    <a:schemeClr val="tx2"/>
                  </a:solidFill>
                  <a:latin typeface="Comic Sans MS" pitchFamily="66" charset="0"/>
                </a:rPr>
                <a:t>Collected</a:t>
              </a:r>
            </a:p>
          </p:txBody>
        </p:sp>
      </p:grpSp>
      <p:sp>
        <p:nvSpPr>
          <p:cNvPr id="35" name="Slide Number Placeholder 34"/>
          <p:cNvSpPr>
            <a:spLocks noGrp="1"/>
          </p:cNvSpPr>
          <p:nvPr>
            <p:ph type="sldNum" sz="quarter" idx="12"/>
          </p:nvPr>
        </p:nvSpPr>
        <p:spPr/>
        <p:txBody>
          <a:bodyPr/>
          <a:lstStyle/>
          <a:p>
            <a:fld id="{61778265-A953-45BD-952B-9F96E876DE07}" type="slidenum">
              <a:rPr lang="en-GB" smtClean="0"/>
              <a:pPr/>
              <a:t>13</a:t>
            </a:fld>
            <a:endParaRPr lang="en-GB"/>
          </a:p>
        </p:txBody>
      </p:sp>
      <p:sp>
        <p:nvSpPr>
          <p:cNvPr id="36" name="Footer Placeholder 35"/>
          <p:cNvSpPr>
            <a:spLocks noGrp="1"/>
          </p:cNvSpPr>
          <p:nvPr>
            <p:ph type="ftr" sz="quarter" idx="11"/>
          </p:nvPr>
        </p:nvSpPr>
        <p:spPr/>
        <p:txBody>
          <a:bodyPr/>
          <a:lstStyle/>
          <a:p>
            <a:r>
              <a:rPr lang="en-GB" smtClean="0"/>
              <a:t>CSE 246 Data Structures and Algorithms          Fall2009        Quratulain</a:t>
            </a:r>
            <a:endParaRPr lang="en-GB"/>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34849"/>
                                        </p:tgtEl>
                                        <p:attrNameLst>
                                          <p:attrName>style.visibility</p:attrName>
                                        </p:attrNameLst>
                                      </p:cBhvr>
                                      <p:to>
                                        <p:strVal val="visible"/>
                                      </p:to>
                                    </p:set>
                                    <p:animEffect transition="in" filter="dissolve">
                                      <p:cBhvr>
                                        <p:cTn id="7" dur="500"/>
                                        <p:tgtEl>
                                          <p:spTgt spid="34849"/>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34846"/>
                                        </p:tgtEl>
                                        <p:attrNameLst>
                                          <p:attrName>style.visibility</p:attrName>
                                        </p:attrNameLst>
                                      </p:cBhvr>
                                      <p:to>
                                        <p:strVal val="visible"/>
                                      </p:to>
                                    </p:set>
                                    <p:animEffect transition="in" filter="dissolve">
                                      <p:cBhvr>
                                        <p:cTn id="12" dur="500"/>
                                        <p:tgtEl>
                                          <p:spTgt spid="348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846" grpId="0" autoUpdateAnimBg="0"/>
      <p:bldP spid="34849" grpId="0" autoUpdateAnimBg="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Stack using Linked List</a:t>
            </a:r>
            <a:endParaRPr lang="en-GB" dirty="0"/>
          </a:p>
        </p:txBody>
      </p:sp>
      <p:sp>
        <p:nvSpPr>
          <p:cNvPr id="3" name="Content Placeholder 2"/>
          <p:cNvSpPr>
            <a:spLocks noGrp="1"/>
          </p:cNvSpPr>
          <p:nvPr>
            <p:ph idx="1"/>
          </p:nvPr>
        </p:nvSpPr>
        <p:spPr/>
        <p:txBody>
          <a:bodyPr>
            <a:normAutofit/>
          </a:bodyPr>
          <a:lstStyle/>
          <a:p>
            <a:r>
              <a:rPr lang="en-GB" dirty="0" smtClean="0"/>
              <a:t>The time complexity of all operations is O(1) except destructor, which takes O(n) time.</a:t>
            </a:r>
          </a:p>
          <a:p>
            <a:r>
              <a:rPr lang="en-GB" dirty="0" smtClean="0"/>
              <a:t>For applications in which the maximum stack size is known ahead of time, an array is suitable</a:t>
            </a:r>
          </a:p>
          <a:p>
            <a:r>
              <a:rPr lang="en-GB" dirty="0" smtClean="0"/>
              <a:t>If the maximum stack size is not known beforehand, we can use a linked list</a:t>
            </a:r>
            <a:endParaRPr lang="en-GB" dirty="0"/>
          </a:p>
        </p:txBody>
      </p:sp>
      <p:sp>
        <p:nvSpPr>
          <p:cNvPr id="4" name="Footer Placeholder 3"/>
          <p:cNvSpPr>
            <a:spLocks noGrp="1"/>
          </p:cNvSpPr>
          <p:nvPr>
            <p:ph type="ftr" sz="quarter" idx="11"/>
          </p:nvPr>
        </p:nvSpPr>
        <p:spPr/>
        <p:txBody>
          <a:bodyPr/>
          <a:lstStyle/>
          <a:p>
            <a:r>
              <a:rPr lang="en-GB" smtClean="0"/>
              <a:t>CSE 246 Data Structures and Algorithms          Fall2009        Quratulain</a:t>
            </a:r>
            <a:endParaRPr lang="en-GB"/>
          </a:p>
        </p:txBody>
      </p:sp>
      <p:sp>
        <p:nvSpPr>
          <p:cNvPr id="5" name="Slide Number Placeholder 4"/>
          <p:cNvSpPr>
            <a:spLocks noGrp="1"/>
          </p:cNvSpPr>
          <p:nvPr>
            <p:ph type="sldNum" sz="quarter" idx="12"/>
          </p:nvPr>
        </p:nvSpPr>
        <p:spPr/>
        <p:txBody>
          <a:bodyPr/>
          <a:lstStyle/>
          <a:p>
            <a:fld id="{61778265-A953-45BD-952B-9F96E876DE07}" type="slidenum">
              <a:rPr lang="en-GB" smtClean="0"/>
              <a:pPr/>
              <a:t>14</a:t>
            </a:fld>
            <a:endParaRPr lang="en-GB"/>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p:txBody>
          <a:bodyPr/>
          <a:lstStyle/>
          <a:p>
            <a:r>
              <a:rPr lang="en-US" dirty="0"/>
              <a:t>Stack Application</a:t>
            </a:r>
          </a:p>
        </p:txBody>
      </p:sp>
      <p:sp>
        <p:nvSpPr>
          <p:cNvPr id="35843" name="Rectangle 3"/>
          <p:cNvSpPr>
            <a:spLocks noGrp="1" noChangeArrowheads="1"/>
          </p:cNvSpPr>
          <p:nvPr>
            <p:ph type="body" idx="1"/>
          </p:nvPr>
        </p:nvSpPr>
        <p:spPr/>
        <p:txBody>
          <a:bodyPr/>
          <a:lstStyle/>
          <a:p>
            <a:r>
              <a:rPr lang="en-US"/>
              <a:t>Run time Stack procedures</a:t>
            </a:r>
          </a:p>
          <a:p>
            <a:r>
              <a:rPr lang="en-US"/>
              <a:t>Postfix Calculator</a:t>
            </a:r>
          </a:p>
          <a:p>
            <a:r>
              <a:rPr lang="en-US"/>
              <a:t>Interpret infix with precedence</a:t>
            </a:r>
          </a:p>
        </p:txBody>
      </p:sp>
      <p:sp>
        <p:nvSpPr>
          <p:cNvPr id="4" name="Slide Number Placeholder 3"/>
          <p:cNvSpPr>
            <a:spLocks noGrp="1"/>
          </p:cNvSpPr>
          <p:nvPr>
            <p:ph type="sldNum" sz="quarter" idx="12"/>
          </p:nvPr>
        </p:nvSpPr>
        <p:spPr/>
        <p:txBody>
          <a:bodyPr/>
          <a:lstStyle/>
          <a:p>
            <a:fld id="{61778265-A953-45BD-952B-9F96E876DE07}" type="slidenum">
              <a:rPr lang="en-GB" smtClean="0"/>
              <a:pPr/>
              <a:t>15</a:t>
            </a:fld>
            <a:endParaRPr lang="en-GB"/>
          </a:p>
        </p:txBody>
      </p:sp>
      <p:sp>
        <p:nvSpPr>
          <p:cNvPr id="5" name="Footer Placeholder 4"/>
          <p:cNvSpPr>
            <a:spLocks noGrp="1"/>
          </p:cNvSpPr>
          <p:nvPr>
            <p:ph type="ftr" sz="quarter" idx="11"/>
          </p:nvPr>
        </p:nvSpPr>
        <p:spPr/>
        <p:txBody>
          <a:bodyPr/>
          <a:lstStyle/>
          <a:p>
            <a:r>
              <a:rPr lang="en-GB" smtClean="0"/>
              <a:t>CSE 246 Data Structures and Algorithms          Fall2009        Quratulain</a:t>
            </a:r>
            <a:endParaRPr lang="en-GB"/>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7" name="Rectangle 3"/>
          <p:cNvSpPr>
            <a:spLocks noGrp="1" noChangeArrowheads="1"/>
          </p:cNvSpPr>
          <p:nvPr>
            <p:ph type="body" idx="1"/>
          </p:nvPr>
        </p:nvSpPr>
        <p:spPr>
          <a:xfrm>
            <a:off x="1142976" y="1500174"/>
            <a:ext cx="5105424" cy="4595826"/>
          </a:xfrm>
        </p:spPr>
        <p:txBody>
          <a:bodyPr>
            <a:normAutofit lnSpcReduction="10000"/>
          </a:bodyPr>
          <a:lstStyle/>
          <a:p>
            <a:r>
              <a:rPr lang="en-US" sz="2800" dirty="0"/>
              <a:t>Almost invariably, programs compiled from modern high level languages (even C!) make use of a stack frame for the working memory of each procedure or function invocation. </a:t>
            </a:r>
            <a:endParaRPr lang="en-US" sz="2800" dirty="0" smtClean="0"/>
          </a:p>
          <a:p>
            <a:r>
              <a:rPr lang="en-US" sz="2800" dirty="0" smtClean="0"/>
              <a:t>When </a:t>
            </a:r>
            <a:r>
              <a:rPr lang="en-US" sz="2800" dirty="0"/>
              <a:t>any procedure or function is called, a number of words - the stack frame - is pushed onto a program stack.</a:t>
            </a:r>
          </a:p>
          <a:p>
            <a:endParaRPr lang="en-US" sz="2800" dirty="0"/>
          </a:p>
        </p:txBody>
      </p:sp>
      <p:pic>
        <p:nvPicPr>
          <p:cNvPr id="36869" name="Picture 5" descr="stackframe"/>
          <p:cNvPicPr>
            <a:picLocks noChangeAspect="1" noChangeArrowheads="1"/>
          </p:cNvPicPr>
          <p:nvPr/>
        </p:nvPicPr>
        <p:blipFill>
          <a:blip r:embed="rId3" cstate="print"/>
          <a:srcRect/>
          <a:stretch>
            <a:fillRect/>
          </a:stretch>
        </p:blipFill>
        <p:spPr bwMode="auto">
          <a:xfrm>
            <a:off x="6286512" y="928670"/>
            <a:ext cx="2486025" cy="4429125"/>
          </a:xfrm>
          <a:prstGeom prst="rect">
            <a:avLst/>
          </a:prstGeom>
          <a:noFill/>
        </p:spPr>
      </p:pic>
      <p:sp>
        <p:nvSpPr>
          <p:cNvPr id="5" name="Slide Number Placeholder 4"/>
          <p:cNvSpPr>
            <a:spLocks noGrp="1"/>
          </p:cNvSpPr>
          <p:nvPr>
            <p:ph type="sldNum" sz="quarter" idx="12"/>
          </p:nvPr>
        </p:nvSpPr>
        <p:spPr/>
        <p:txBody>
          <a:bodyPr/>
          <a:lstStyle/>
          <a:p>
            <a:fld id="{61778265-A953-45BD-952B-9F96E876DE07}" type="slidenum">
              <a:rPr lang="en-GB" smtClean="0"/>
              <a:pPr/>
              <a:t>16</a:t>
            </a:fld>
            <a:endParaRPr lang="en-GB"/>
          </a:p>
        </p:txBody>
      </p:sp>
      <p:sp>
        <p:nvSpPr>
          <p:cNvPr id="6" name="Footer Placeholder 5"/>
          <p:cNvSpPr>
            <a:spLocks noGrp="1"/>
          </p:cNvSpPr>
          <p:nvPr>
            <p:ph type="ftr" sz="quarter" idx="11"/>
          </p:nvPr>
        </p:nvSpPr>
        <p:spPr/>
        <p:txBody>
          <a:bodyPr/>
          <a:lstStyle/>
          <a:p>
            <a:r>
              <a:rPr lang="en-GB" smtClean="0"/>
              <a:t>CSE 246 Data Structures and Algorithms          Fall2009        Quratulain</a:t>
            </a:r>
            <a:endParaRPr lang="en-GB"/>
          </a:p>
        </p:txBody>
      </p:sp>
      <p:sp>
        <p:nvSpPr>
          <p:cNvPr id="8" name="Rectangle 2"/>
          <p:cNvSpPr>
            <a:spLocks noGrp="1" noChangeArrowheads="1"/>
          </p:cNvSpPr>
          <p:nvPr>
            <p:ph type="title"/>
          </p:nvPr>
        </p:nvSpPr>
        <p:spPr>
          <a:xfrm>
            <a:off x="1435608" y="274638"/>
            <a:ext cx="7498080" cy="1143000"/>
          </a:xfrm>
        </p:spPr>
        <p:txBody>
          <a:bodyPr/>
          <a:lstStyle/>
          <a:p>
            <a:r>
              <a:rPr lang="en-US" dirty="0"/>
              <a:t>Stack Application</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Arithmetic Expression </a:t>
            </a:r>
            <a:endParaRPr lang="en-GB" dirty="0"/>
          </a:p>
        </p:txBody>
      </p:sp>
      <p:sp>
        <p:nvSpPr>
          <p:cNvPr id="3" name="Content Placeholder 2"/>
          <p:cNvSpPr>
            <a:spLocks noGrp="1"/>
          </p:cNvSpPr>
          <p:nvPr>
            <p:ph idx="1"/>
          </p:nvPr>
        </p:nvSpPr>
        <p:spPr/>
        <p:txBody>
          <a:bodyPr/>
          <a:lstStyle/>
          <a:p>
            <a:r>
              <a:rPr lang="en-US" dirty="0" smtClean="0"/>
              <a:t>Infix, Postfix and Prefix notations are three different but equivalent ways of writing expressions.</a:t>
            </a:r>
          </a:p>
          <a:p>
            <a:pPr>
              <a:buNone/>
            </a:pPr>
            <a:r>
              <a:rPr lang="en-US" b="1" dirty="0" smtClean="0"/>
              <a:t/>
            </a:r>
            <a:br>
              <a:rPr lang="en-US" b="1" dirty="0" smtClean="0"/>
            </a:br>
            <a:endParaRPr lang="en-GB" dirty="0"/>
          </a:p>
        </p:txBody>
      </p:sp>
      <p:sp>
        <p:nvSpPr>
          <p:cNvPr id="4" name="Footer Placeholder 3"/>
          <p:cNvSpPr>
            <a:spLocks noGrp="1"/>
          </p:cNvSpPr>
          <p:nvPr>
            <p:ph type="ftr" sz="quarter" idx="11"/>
          </p:nvPr>
        </p:nvSpPr>
        <p:spPr/>
        <p:txBody>
          <a:bodyPr/>
          <a:lstStyle/>
          <a:p>
            <a:r>
              <a:rPr lang="en-GB" smtClean="0"/>
              <a:t>CSE 246 Data Structures and Algorithms          Fall2009        Quratulain</a:t>
            </a:r>
            <a:endParaRPr lang="en-GB"/>
          </a:p>
        </p:txBody>
      </p:sp>
      <p:sp>
        <p:nvSpPr>
          <p:cNvPr id="5" name="Slide Number Placeholder 4"/>
          <p:cNvSpPr>
            <a:spLocks noGrp="1"/>
          </p:cNvSpPr>
          <p:nvPr>
            <p:ph type="sldNum" sz="quarter" idx="12"/>
          </p:nvPr>
        </p:nvSpPr>
        <p:spPr/>
        <p:txBody>
          <a:bodyPr/>
          <a:lstStyle/>
          <a:p>
            <a:fld id="{61778265-A953-45BD-952B-9F96E876DE07}" type="slidenum">
              <a:rPr lang="en-GB" smtClean="0"/>
              <a:pPr/>
              <a:t>17</a:t>
            </a:fld>
            <a:endParaRPr lang="en-GB"/>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Arithmetic Expressions</a:t>
            </a:r>
            <a:endParaRPr lang="en-GB" dirty="0"/>
          </a:p>
        </p:txBody>
      </p:sp>
      <p:sp>
        <p:nvSpPr>
          <p:cNvPr id="3" name="Content Placeholder 2"/>
          <p:cNvSpPr>
            <a:spLocks noGrp="1"/>
          </p:cNvSpPr>
          <p:nvPr>
            <p:ph idx="1"/>
          </p:nvPr>
        </p:nvSpPr>
        <p:spPr>
          <a:xfrm>
            <a:off x="1214414" y="1285860"/>
            <a:ext cx="7719274" cy="5286412"/>
          </a:xfrm>
        </p:spPr>
        <p:txBody>
          <a:bodyPr>
            <a:normAutofit fontScale="47500" lnSpcReduction="20000"/>
          </a:bodyPr>
          <a:lstStyle/>
          <a:p>
            <a:pPr>
              <a:buNone/>
            </a:pPr>
            <a:r>
              <a:rPr lang="en-GB" b="1" dirty="0" smtClean="0"/>
              <a:t>Infix Expressions</a:t>
            </a:r>
          </a:p>
          <a:p>
            <a:pPr>
              <a:buNone/>
            </a:pPr>
            <a:r>
              <a:rPr lang="en-GB" dirty="0" smtClean="0"/>
              <a:t>An expression in which every binary operation appears between its operands</a:t>
            </a:r>
          </a:p>
          <a:p>
            <a:pPr>
              <a:buNone/>
            </a:pPr>
            <a:r>
              <a:rPr lang="en-GB" dirty="0" smtClean="0"/>
              <a:t>Example: </a:t>
            </a:r>
          </a:p>
          <a:p>
            <a:pPr>
              <a:buNone/>
            </a:pPr>
            <a:r>
              <a:rPr lang="en-GB" dirty="0" smtClean="0"/>
              <a:t>(</a:t>
            </a:r>
            <a:r>
              <a:rPr lang="en-GB" dirty="0" err="1" smtClean="0"/>
              <a:t>i</a:t>
            </a:r>
            <a:r>
              <a:rPr lang="en-GB" dirty="0" smtClean="0"/>
              <a:t>) </a:t>
            </a:r>
            <a:r>
              <a:rPr lang="en-GB" dirty="0" err="1" smtClean="0"/>
              <a:t>a+b</a:t>
            </a:r>
            <a:r>
              <a:rPr lang="en-GB" dirty="0" smtClean="0"/>
              <a:t>   “+” is a binary operation and a and b are its operands</a:t>
            </a:r>
          </a:p>
          <a:p>
            <a:pPr>
              <a:buNone/>
            </a:pPr>
            <a:r>
              <a:rPr lang="en-GB" dirty="0" smtClean="0"/>
              <a:t>(ii) (</a:t>
            </a:r>
            <a:r>
              <a:rPr lang="en-GB" dirty="0" err="1" smtClean="0"/>
              <a:t>a+b</a:t>
            </a:r>
            <a:r>
              <a:rPr lang="en-GB" dirty="0" smtClean="0"/>
              <a:t>)*c</a:t>
            </a:r>
          </a:p>
          <a:p>
            <a:pPr>
              <a:buNone/>
            </a:pPr>
            <a:endParaRPr lang="en-GB" b="1" dirty="0" smtClean="0"/>
          </a:p>
          <a:p>
            <a:pPr>
              <a:buNone/>
            </a:pPr>
            <a:r>
              <a:rPr lang="en-GB" b="1" dirty="0" smtClean="0"/>
              <a:t>Prefix Expressions</a:t>
            </a:r>
          </a:p>
          <a:p>
            <a:pPr>
              <a:buNone/>
            </a:pPr>
            <a:r>
              <a:rPr lang="en-GB" dirty="0" smtClean="0"/>
              <a:t>An expression in which operator comes before its operands</a:t>
            </a:r>
          </a:p>
          <a:p>
            <a:pPr>
              <a:buNone/>
            </a:pPr>
            <a:r>
              <a:rPr lang="en-GB" dirty="0" smtClean="0"/>
              <a:t>Example: </a:t>
            </a:r>
          </a:p>
          <a:p>
            <a:pPr>
              <a:buNone/>
            </a:pPr>
            <a:r>
              <a:rPr lang="en-GB" dirty="0" smtClean="0"/>
              <a:t>(</a:t>
            </a:r>
            <a:r>
              <a:rPr lang="en-GB" dirty="0" err="1" smtClean="0"/>
              <a:t>i</a:t>
            </a:r>
            <a:r>
              <a:rPr lang="en-GB" dirty="0" smtClean="0"/>
              <a:t>) </a:t>
            </a:r>
            <a:r>
              <a:rPr lang="en-GB" dirty="0" err="1" smtClean="0"/>
              <a:t>a+b</a:t>
            </a:r>
            <a:r>
              <a:rPr lang="en-GB" dirty="0" smtClean="0"/>
              <a:t> = +</a:t>
            </a:r>
            <a:r>
              <a:rPr lang="en-GB" dirty="0" err="1" smtClean="0"/>
              <a:t>ab</a:t>
            </a:r>
            <a:endParaRPr lang="en-GB" dirty="0" smtClean="0"/>
          </a:p>
          <a:p>
            <a:pPr>
              <a:buNone/>
            </a:pPr>
            <a:r>
              <a:rPr lang="es-ES" dirty="0" smtClean="0"/>
              <a:t>(</a:t>
            </a:r>
            <a:r>
              <a:rPr lang="es-ES" dirty="0" err="1" smtClean="0"/>
              <a:t>ii</a:t>
            </a:r>
            <a:r>
              <a:rPr lang="es-ES" dirty="0" smtClean="0"/>
              <a:t>) (</a:t>
            </a:r>
            <a:r>
              <a:rPr lang="es-ES" dirty="0" err="1" smtClean="0"/>
              <a:t>a+b</a:t>
            </a:r>
            <a:r>
              <a:rPr lang="es-ES" dirty="0" smtClean="0"/>
              <a:t>)*c = *+</a:t>
            </a:r>
            <a:r>
              <a:rPr lang="es-ES" dirty="0" err="1" smtClean="0"/>
              <a:t>abc</a:t>
            </a:r>
            <a:endParaRPr lang="es-ES" dirty="0" smtClean="0"/>
          </a:p>
          <a:p>
            <a:pPr>
              <a:buNone/>
            </a:pPr>
            <a:r>
              <a:rPr lang="es-ES" dirty="0" smtClean="0"/>
              <a:t>(</a:t>
            </a:r>
            <a:r>
              <a:rPr lang="es-ES" dirty="0" err="1" smtClean="0"/>
              <a:t>iii</a:t>
            </a:r>
            <a:r>
              <a:rPr lang="es-ES" dirty="0" smtClean="0"/>
              <a:t>) a+(b*c) =+a*</a:t>
            </a:r>
            <a:r>
              <a:rPr lang="es-ES" dirty="0" err="1" smtClean="0"/>
              <a:t>bc</a:t>
            </a:r>
            <a:endParaRPr lang="es-ES" dirty="0" smtClean="0"/>
          </a:p>
          <a:p>
            <a:pPr>
              <a:buNone/>
            </a:pPr>
            <a:endParaRPr lang="en-GB" b="1" dirty="0" smtClean="0"/>
          </a:p>
          <a:p>
            <a:pPr>
              <a:buNone/>
            </a:pPr>
            <a:r>
              <a:rPr lang="en-GB" b="1" dirty="0" smtClean="0"/>
              <a:t>Postfix Expressions</a:t>
            </a:r>
          </a:p>
          <a:p>
            <a:pPr>
              <a:buNone/>
            </a:pPr>
            <a:r>
              <a:rPr lang="en-GB" dirty="0" smtClean="0"/>
              <a:t>An expression in which operator comes after its operands</a:t>
            </a:r>
          </a:p>
          <a:p>
            <a:pPr>
              <a:buNone/>
            </a:pPr>
            <a:r>
              <a:rPr lang="en-GB" dirty="0" smtClean="0"/>
              <a:t>Example: </a:t>
            </a:r>
          </a:p>
          <a:p>
            <a:pPr>
              <a:buNone/>
            </a:pPr>
            <a:r>
              <a:rPr lang="en-GB" dirty="0" smtClean="0"/>
              <a:t>(</a:t>
            </a:r>
            <a:r>
              <a:rPr lang="en-GB" dirty="0" err="1" smtClean="0"/>
              <a:t>i</a:t>
            </a:r>
            <a:r>
              <a:rPr lang="en-GB" dirty="0" smtClean="0"/>
              <a:t>) </a:t>
            </a:r>
            <a:r>
              <a:rPr lang="en-GB" dirty="0" err="1" smtClean="0"/>
              <a:t>a+b</a:t>
            </a:r>
            <a:r>
              <a:rPr lang="en-GB" dirty="0" smtClean="0"/>
              <a:t> = </a:t>
            </a:r>
            <a:r>
              <a:rPr lang="en-GB" dirty="0" err="1" smtClean="0"/>
              <a:t>ab</a:t>
            </a:r>
            <a:r>
              <a:rPr lang="en-GB" dirty="0" smtClean="0"/>
              <a:t>+</a:t>
            </a:r>
          </a:p>
          <a:p>
            <a:pPr>
              <a:buNone/>
            </a:pPr>
            <a:r>
              <a:rPr lang="en-GB" dirty="0" smtClean="0"/>
              <a:t>(ii) (</a:t>
            </a:r>
            <a:r>
              <a:rPr lang="en-GB" dirty="0" err="1" smtClean="0"/>
              <a:t>a+b</a:t>
            </a:r>
            <a:r>
              <a:rPr lang="en-GB" dirty="0" smtClean="0"/>
              <a:t>)*c = </a:t>
            </a:r>
            <a:r>
              <a:rPr lang="en-GB" dirty="0" err="1" smtClean="0"/>
              <a:t>ab+c</a:t>
            </a:r>
            <a:r>
              <a:rPr lang="en-GB" dirty="0" smtClean="0"/>
              <a:t>*</a:t>
            </a:r>
          </a:p>
          <a:p>
            <a:pPr>
              <a:buNone/>
            </a:pPr>
            <a:r>
              <a:rPr lang="es-ES" dirty="0" smtClean="0"/>
              <a:t>(</a:t>
            </a:r>
            <a:r>
              <a:rPr lang="es-ES" dirty="0" err="1" smtClean="0"/>
              <a:t>iii</a:t>
            </a:r>
            <a:r>
              <a:rPr lang="es-ES" dirty="0" smtClean="0"/>
              <a:t>) a+(b*c) = </a:t>
            </a:r>
            <a:r>
              <a:rPr lang="es-ES" dirty="0" err="1" smtClean="0"/>
              <a:t>abc</a:t>
            </a:r>
            <a:r>
              <a:rPr lang="es-ES" dirty="0" smtClean="0"/>
              <a:t>*+</a:t>
            </a:r>
            <a:endParaRPr lang="en-GB" dirty="0"/>
          </a:p>
        </p:txBody>
      </p:sp>
      <p:sp>
        <p:nvSpPr>
          <p:cNvPr id="4" name="Footer Placeholder 3"/>
          <p:cNvSpPr>
            <a:spLocks noGrp="1"/>
          </p:cNvSpPr>
          <p:nvPr>
            <p:ph type="ftr" sz="quarter" idx="11"/>
          </p:nvPr>
        </p:nvSpPr>
        <p:spPr/>
        <p:txBody>
          <a:bodyPr/>
          <a:lstStyle/>
          <a:p>
            <a:r>
              <a:rPr lang="en-GB" smtClean="0"/>
              <a:t>CSE 246 Data Structures and Algorithms          Fall2009        Quratulain</a:t>
            </a:r>
            <a:endParaRPr lang="en-GB"/>
          </a:p>
        </p:txBody>
      </p:sp>
      <p:sp>
        <p:nvSpPr>
          <p:cNvPr id="5" name="Slide Number Placeholder 4"/>
          <p:cNvSpPr>
            <a:spLocks noGrp="1"/>
          </p:cNvSpPr>
          <p:nvPr>
            <p:ph type="sldNum" sz="quarter" idx="12"/>
          </p:nvPr>
        </p:nvSpPr>
        <p:spPr/>
        <p:txBody>
          <a:bodyPr/>
          <a:lstStyle/>
          <a:p>
            <a:fld id="{61778265-A953-45BD-952B-9F96E876DE07}" type="slidenum">
              <a:rPr lang="en-GB" smtClean="0"/>
              <a:pPr/>
              <a:t>18</a:t>
            </a:fld>
            <a:endParaRPr lang="en-GB"/>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p:txBody>
          <a:bodyPr/>
          <a:lstStyle/>
          <a:p>
            <a:r>
              <a:rPr lang="en-US"/>
              <a:t>Infix notation</a:t>
            </a:r>
          </a:p>
        </p:txBody>
      </p:sp>
      <p:sp>
        <p:nvSpPr>
          <p:cNvPr id="4099" name="Rectangle 3"/>
          <p:cNvSpPr>
            <a:spLocks noGrp="1" noChangeArrowheads="1"/>
          </p:cNvSpPr>
          <p:nvPr>
            <p:ph type="body" idx="1"/>
          </p:nvPr>
        </p:nvSpPr>
        <p:spPr/>
        <p:txBody>
          <a:bodyPr/>
          <a:lstStyle/>
          <a:p>
            <a:r>
              <a:rPr lang="en-US"/>
              <a:t>Infix notation: A * ( B + C ) / D </a:t>
            </a:r>
          </a:p>
          <a:p>
            <a:r>
              <a:rPr lang="en-US"/>
              <a:t>Infix notation needs extra information to make the order of evaluation of the operators clear: rules built into the language about operator precedence and associativity, and brackets ( ) to allow users to override these rules.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p:txBody>
          <a:bodyPr/>
          <a:lstStyle/>
          <a:p>
            <a:r>
              <a:rPr lang="en-US" dirty="0"/>
              <a:t>Stack</a:t>
            </a:r>
          </a:p>
        </p:txBody>
      </p:sp>
      <p:sp>
        <p:nvSpPr>
          <p:cNvPr id="4099" name="Rectangle 3"/>
          <p:cNvSpPr>
            <a:spLocks noGrp="1" noChangeArrowheads="1"/>
          </p:cNvSpPr>
          <p:nvPr>
            <p:ph type="body" idx="1"/>
          </p:nvPr>
        </p:nvSpPr>
        <p:spPr>
          <a:xfrm>
            <a:off x="1071538" y="1357298"/>
            <a:ext cx="7498080" cy="4929222"/>
          </a:xfrm>
        </p:spPr>
        <p:txBody>
          <a:bodyPr>
            <a:normAutofit/>
          </a:bodyPr>
          <a:lstStyle/>
          <a:p>
            <a:pPr>
              <a:lnSpc>
                <a:spcPct val="90000"/>
              </a:lnSpc>
            </a:pPr>
            <a:r>
              <a:rPr lang="en-US" dirty="0"/>
              <a:t>Last-in, First-out (LIFO) </a:t>
            </a:r>
            <a:r>
              <a:rPr lang="en-US" dirty="0" smtClean="0"/>
              <a:t>structure</a:t>
            </a:r>
          </a:p>
          <a:p>
            <a:pPr>
              <a:lnSpc>
                <a:spcPct val="90000"/>
              </a:lnSpc>
            </a:pPr>
            <a:r>
              <a:rPr lang="en-US" dirty="0" smtClean="0">
                <a:cs typeface="Arial" charset="0"/>
              </a:rPr>
              <a:t>Given a stack S = (a</a:t>
            </a:r>
            <a:r>
              <a:rPr lang="en-US" baseline="-25000" dirty="0" smtClean="0">
                <a:cs typeface="Arial" charset="0"/>
              </a:rPr>
              <a:t>0</a:t>
            </a:r>
            <a:r>
              <a:rPr lang="en-US" dirty="0" smtClean="0">
                <a:cs typeface="Arial" charset="0"/>
              </a:rPr>
              <a:t>, a</a:t>
            </a:r>
            <a:r>
              <a:rPr lang="en-US" baseline="-25000" dirty="0" smtClean="0">
                <a:cs typeface="Arial" charset="0"/>
              </a:rPr>
              <a:t>1</a:t>
            </a:r>
            <a:r>
              <a:rPr lang="en-US" dirty="0" smtClean="0">
                <a:cs typeface="Arial" charset="0"/>
              </a:rPr>
              <a:t>, </a:t>
            </a:r>
            <a:r>
              <a:rPr lang="en-US" dirty="0" smtClean="0">
                <a:latin typeface="Arial" charset="0"/>
                <a:cs typeface="Arial" charset="0"/>
              </a:rPr>
              <a:t>…</a:t>
            </a:r>
            <a:r>
              <a:rPr lang="en-US" dirty="0" smtClean="0">
                <a:cs typeface="Arial" charset="0"/>
              </a:rPr>
              <a:t> a</a:t>
            </a:r>
            <a:r>
              <a:rPr lang="en-US" baseline="-25000" dirty="0" smtClean="0">
                <a:cs typeface="Arial" charset="0"/>
              </a:rPr>
              <a:t>n-1</a:t>
            </a:r>
            <a:r>
              <a:rPr lang="en-US" dirty="0" smtClean="0">
                <a:cs typeface="Arial" charset="0"/>
              </a:rPr>
              <a:t>, a</a:t>
            </a:r>
            <a:r>
              <a:rPr lang="en-US" baseline="-25000" dirty="0" smtClean="0">
                <a:cs typeface="Arial" charset="0"/>
              </a:rPr>
              <a:t>n</a:t>
            </a:r>
            <a:r>
              <a:rPr lang="en-US" dirty="0" smtClean="0">
                <a:cs typeface="Arial" charset="0"/>
              </a:rPr>
              <a:t>), we say that a</a:t>
            </a:r>
            <a:r>
              <a:rPr lang="en-US" baseline="-25000" dirty="0" smtClean="0">
                <a:cs typeface="Arial" charset="0"/>
              </a:rPr>
              <a:t>0</a:t>
            </a:r>
            <a:r>
              <a:rPr lang="en-US" dirty="0" smtClean="0">
                <a:cs typeface="Arial" charset="0"/>
              </a:rPr>
              <a:t> is the bottom element, a</a:t>
            </a:r>
            <a:r>
              <a:rPr lang="en-US" baseline="-25000" dirty="0" smtClean="0">
                <a:cs typeface="Arial" charset="0"/>
              </a:rPr>
              <a:t>n</a:t>
            </a:r>
            <a:r>
              <a:rPr lang="en-US" dirty="0" smtClean="0">
                <a:cs typeface="Arial" charset="0"/>
              </a:rPr>
              <a:t> is the top element if they are added in the order of a</a:t>
            </a:r>
            <a:r>
              <a:rPr lang="en-US" baseline="-25000" dirty="0" smtClean="0">
                <a:cs typeface="Arial" charset="0"/>
              </a:rPr>
              <a:t>0</a:t>
            </a:r>
            <a:r>
              <a:rPr lang="en-US" dirty="0" smtClean="0">
                <a:cs typeface="Arial" charset="0"/>
              </a:rPr>
              <a:t>,a</a:t>
            </a:r>
            <a:r>
              <a:rPr lang="en-US" baseline="-25000" dirty="0" smtClean="0">
                <a:cs typeface="Arial" charset="0"/>
              </a:rPr>
              <a:t>1</a:t>
            </a:r>
            <a:r>
              <a:rPr lang="en-US" dirty="0" smtClean="0">
                <a:cs typeface="Arial" charset="0"/>
              </a:rPr>
              <a:t>, .. and a</a:t>
            </a:r>
            <a:r>
              <a:rPr lang="en-US" baseline="-25000" dirty="0" smtClean="0">
                <a:cs typeface="Arial" charset="0"/>
              </a:rPr>
              <a:t>n</a:t>
            </a:r>
            <a:endParaRPr lang="en-US" dirty="0"/>
          </a:p>
          <a:p>
            <a:pPr>
              <a:lnSpc>
                <a:spcPct val="90000"/>
              </a:lnSpc>
            </a:pPr>
            <a:endParaRPr lang="en-US" dirty="0" smtClean="0"/>
          </a:p>
          <a:p>
            <a:pPr>
              <a:lnSpc>
                <a:spcPct val="90000"/>
              </a:lnSpc>
            </a:pPr>
            <a:r>
              <a:rPr lang="en-US" dirty="0" smtClean="0"/>
              <a:t>Sample </a:t>
            </a:r>
            <a:r>
              <a:rPr lang="en-US" dirty="0"/>
              <a:t>uses</a:t>
            </a:r>
          </a:p>
          <a:p>
            <a:pPr lvl="1">
              <a:lnSpc>
                <a:spcPct val="90000"/>
              </a:lnSpc>
            </a:pPr>
            <a:r>
              <a:rPr lang="en-US" dirty="0"/>
              <a:t>“Back” button of a </a:t>
            </a:r>
            <a:r>
              <a:rPr lang="en-US" dirty="0" smtClean="0"/>
              <a:t>browse</a:t>
            </a:r>
          </a:p>
          <a:p>
            <a:pPr lvl="1">
              <a:lnSpc>
                <a:spcPct val="90000"/>
              </a:lnSpc>
            </a:pPr>
            <a:r>
              <a:rPr lang="en-US" dirty="0" smtClean="0"/>
              <a:t>“Undo</a:t>
            </a:r>
            <a:r>
              <a:rPr lang="en-US" dirty="0"/>
              <a:t>” </a:t>
            </a:r>
            <a:r>
              <a:rPr lang="en-US" dirty="0" smtClean="0"/>
              <a:t>operation</a:t>
            </a:r>
          </a:p>
          <a:p>
            <a:pPr lvl="1">
              <a:lnSpc>
                <a:spcPct val="90000"/>
              </a:lnSpc>
            </a:pPr>
            <a:r>
              <a:rPr lang="en-US" dirty="0" smtClean="0"/>
              <a:t>function/method </a:t>
            </a:r>
            <a:r>
              <a:rPr lang="en-US" dirty="0"/>
              <a:t>calls</a:t>
            </a:r>
          </a:p>
        </p:txBody>
      </p:sp>
      <p:pic>
        <p:nvPicPr>
          <p:cNvPr id="1026" name="Picture 2"/>
          <p:cNvPicPr>
            <a:picLocks noChangeAspect="1" noChangeArrowheads="1"/>
          </p:cNvPicPr>
          <p:nvPr/>
        </p:nvPicPr>
        <p:blipFill>
          <a:blip r:embed="rId3" cstate="print"/>
          <a:srcRect/>
          <a:stretch>
            <a:fillRect/>
          </a:stretch>
        </p:blipFill>
        <p:spPr bwMode="auto">
          <a:xfrm>
            <a:off x="7429520" y="3357562"/>
            <a:ext cx="1171575" cy="2609850"/>
          </a:xfrm>
          <a:prstGeom prst="rect">
            <a:avLst/>
          </a:prstGeom>
          <a:noFill/>
          <a:ln w="9525">
            <a:noFill/>
            <a:miter lim="800000"/>
            <a:headEnd/>
            <a:tailEnd/>
          </a:ln>
        </p:spPr>
      </p:pic>
      <p:sp>
        <p:nvSpPr>
          <p:cNvPr id="5" name="Rectangle 4"/>
          <p:cNvSpPr/>
          <p:nvPr/>
        </p:nvSpPr>
        <p:spPr>
          <a:xfrm>
            <a:off x="6572264" y="5917188"/>
            <a:ext cx="2286203" cy="369332"/>
          </a:xfrm>
          <a:prstGeom prst="rect">
            <a:avLst/>
          </a:prstGeom>
        </p:spPr>
        <p:txBody>
          <a:bodyPr wrap="none">
            <a:spAutoFit/>
          </a:bodyPr>
          <a:lstStyle/>
          <a:p>
            <a:r>
              <a:rPr lang="en-GB" dirty="0" smtClean="0"/>
              <a:t>PEZ® candy dispenser</a:t>
            </a:r>
            <a:endParaRPr lang="en-GB" dirty="0"/>
          </a:p>
        </p:txBody>
      </p:sp>
      <p:sp>
        <p:nvSpPr>
          <p:cNvPr id="6" name="Slide Number Placeholder 5"/>
          <p:cNvSpPr>
            <a:spLocks noGrp="1"/>
          </p:cNvSpPr>
          <p:nvPr>
            <p:ph type="sldNum" sz="quarter" idx="12"/>
          </p:nvPr>
        </p:nvSpPr>
        <p:spPr/>
        <p:txBody>
          <a:bodyPr/>
          <a:lstStyle/>
          <a:p>
            <a:fld id="{61778265-A953-45BD-952B-9F96E876DE07}" type="slidenum">
              <a:rPr lang="en-GB" smtClean="0"/>
              <a:pPr/>
              <a:t>2</a:t>
            </a:fld>
            <a:endParaRPr lang="en-GB"/>
          </a:p>
        </p:txBody>
      </p:sp>
      <p:sp>
        <p:nvSpPr>
          <p:cNvPr id="7" name="Footer Placeholder 6"/>
          <p:cNvSpPr>
            <a:spLocks noGrp="1"/>
          </p:cNvSpPr>
          <p:nvPr>
            <p:ph type="ftr" sz="quarter" idx="11"/>
          </p:nvPr>
        </p:nvSpPr>
        <p:spPr>
          <a:xfrm>
            <a:off x="1285852" y="6305550"/>
            <a:ext cx="7324748" cy="476250"/>
          </a:xfrm>
        </p:spPr>
        <p:txBody>
          <a:bodyPr/>
          <a:lstStyle/>
          <a:p>
            <a:r>
              <a:rPr lang="en-GB" dirty="0" smtClean="0"/>
              <a:t>CSE 246 Data Structures and Algorithms          Fall2009        Quratulain</a:t>
            </a:r>
            <a:endParaRPr lang="en-GB"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p:txBody>
          <a:bodyPr/>
          <a:lstStyle/>
          <a:p>
            <a:r>
              <a:rPr lang="en-US"/>
              <a:t>Postfix notation </a:t>
            </a:r>
          </a:p>
        </p:txBody>
      </p:sp>
      <p:sp>
        <p:nvSpPr>
          <p:cNvPr id="5123" name="Rectangle 3"/>
          <p:cNvSpPr>
            <a:spLocks noGrp="1" noChangeArrowheads="1"/>
          </p:cNvSpPr>
          <p:nvPr>
            <p:ph type="body" idx="1"/>
          </p:nvPr>
        </p:nvSpPr>
        <p:spPr/>
        <p:txBody>
          <a:bodyPr/>
          <a:lstStyle/>
          <a:p>
            <a:r>
              <a:rPr lang="en-US"/>
              <a:t>The order of evaluation of operators is always left-to-right, and brackets cannot be used to change this order. </a:t>
            </a:r>
          </a:p>
          <a:p>
            <a:r>
              <a:rPr lang="en-US"/>
              <a:t>Operators act on values immediately to the left of them. </a:t>
            </a:r>
          </a:p>
          <a:p>
            <a:r>
              <a:rPr lang="en-US"/>
              <a:t>RPN has the advantage of being extremely easy, and therefore fast, for a computer to analyze. </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p:txBody>
          <a:bodyPr/>
          <a:lstStyle/>
          <a:p>
            <a:r>
              <a:rPr lang="en-US" b="1"/>
              <a:t>Postfix</a:t>
            </a:r>
          </a:p>
        </p:txBody>
      </p:sp>
      <p:sp>
        <p:nvSpPr>
          <p:cNvPr id="6147" name="Rectangle 3"/>
          <p:cNvSpPr>
            <a:spLocks noGrp="1" noChangeArrowheads="1"/>
          </p:cNvSpPr>
          <p:nvPr>
            <p:ph type="body" idx="1"/>
          </p:nvPr>
        </p:nvSpPr>
        <p:spPr>
          <a:xfrm>
            <a:off x="1071538" y="1357298"/>
            <a:ext cx="7615262" cy="5357850"/>
          </a:xfrm>
        </p:spPr>
        <p:txBody>
          <a:bodyPr/>
          <a:lstStyle/>
          <a:p>
            <a:r>
              <a:rPr lang="en-US" sz="2400" dirty="0"/>
              <a:t>In the 1920's, Jan </a:t>
            </a:r>
            <a:r>
              <a:rPr lang="en-US" sz="2400" dirty="0" err="1"/>
              <a:t>Lukasiewicz</a:t>
            </a:r>
            <a:r>
              <a:rPr lang="en-US" sz="2400" dirty="0"/>
              <a:t> developed a formal logic system which allowed mathematical expressions to be specified without parentheses by placing the operators before (prefix notation) or after (postfix notation) the operands. </a:t>
            </a:r>
          </a:p>
          <a:p>
            <a:pPr>
              <a:lnSpc>
                <a:spcPct val="90000"/>
              </a:lnSpc>
            </a:pPr>
            <a:r>
              <a:rPr lang="en-US" sz="2400" dirty="0"/>
              <a:t>postfix notation for a calculator keyboard.</a:t>
            </a:r>
          </a:p>
          <a:p>
            <a:pPr>
              <a:lnSpc>
                <a:spcPct val="90000"/>
              </a:lnSpc>
            </a:pPr>
            <a:r>
              <a:rPr lang="en-US" sz="2400" dirty="0"/>
              <a:t>computer scientists realized that RPN or postfix notation was very efficient for computer math. </a:t>
            </a:r>
            <a:endParaRPr lang="en-US" sz="2400" dirty="0" smtClean="0"/>
          </a:p>
          <a:p>
            <a:pPr>
              <a:lnSpc>
                <a:spcPct val="90000"/>
              </a:lnSpc>
            </a:pPr>
            <a:r>
              <a:rPr lang="en-US" sz="2400" dirty="0" smtClean="0"/>
              <a:t>As </a:t>
            </a:r>
            <a:r>
              <a:rPr lang="en-US" sz="2400" dirty="0"/>
              <a:t>a postfix expression is scanned from left to right, operands are simply placed into a last-in, first-out (LIFO) stack and operators may be immediately applied to the operands at the bottom of the stack.</a:t>
            </a:r>
          </a:p>
          <a:p>
            <a:pPr>
              <a:lnSpc>
                <a:spcPct val="90000"/>
              </a:lnSpc>
            </a:pPr>
            <a:r>
              <a:rPr lang="en-US" sz="2400" dirty="0"/>
              <a:t>Another advantage is consistency between machines. </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1285852" y="357166"/>
            <a:ext cx="7498080" cy="796908"/>
          </a:xfrm>
        </p:spPr>
        <p:txBody>
          <a:bodyPr>
            <a:normAutofit/>
          </a:bodyPr>
          <a:lstStyle/>
          <a:p>
            <a:r>
              <a:rPr lang="en-US" sz="4000" b="1" dirty="0"/>
              <a:t>Practical </a:t>
            </a:r>
            <a:r>
              <a:rPr lang="en-US" sz="4000" b="1" dirty="0" smtClean="0"/>
              <a:t>implications</a:t>
            </a:r>
            <a:endParaRPr lang="en-US" sz="4000" b="1" dirty="0"/>
          </a:p>
        </p:txBody>
      </p:sp>
      <p:sp>
        <p:nvSpPr>
          <p:cNvPr id="8195" name="Rectangle 3"/>
          <p:cNvSpPr>
            <a:spLocks noGrp="1" noChangeArrowheads="1"/>
          </p:cNvSpPr>
          <p:nvPr>
            <p:ph type="body" idx="1"/>
          </p:nvPr>
        </p:nvSpPr>
        <p:spPr>
          <a:xfrm>
            <a:off x="1071538" y="1357298"/>
            <a:ext cx="7498080" cy="5072098"/>
          </a:xfrm>
        </p:spPr>
        <p:txBody>
          <a:bodyPr/>
          <a:lstStyle/>
          <a:p>
            <a:r>
              <a:rPr lang="en-US" sz="2800" dirty="0"/>
              <a:t>Calculations proceed from left to right </a:t>
            </a:r>
          </a:p>
          <a:p>
            <a:r>
              <a:rPr lang="en-US" sz="2800" dirty="0"/>
              <a:t>There are no brackets or parentheses, as they are unnecessary. </a:t>
            </a:r>
          </a:p>
          <a:p>
            <a:r>
              <a:rPr lang="en-US" sz="2800" dirty="0"/>
              <a:t>Operands precede operator. They are removed as the operation is evaluated. </a:t>
            </a:r>
          </a:p>
          <a:p>
            <a:r>
              <a:rPr lang="en-US" sz="2800" dirty="0"/>
              <a:t>When an operation is made, the result becomes an operand itself (for later operators) </a:t>
            </a:r>
          </a:p>
          <a:p>
            <a:r>
              <a:rPr lang="en-US" sz="2800" dirty="0"/>
              <a:t>There is no hidden state. No need to wonder if you hit an operator or not. </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normAutofit fontScale="90000"/>
          </a:bodyPr>
          <a:lstStyle/>
          <a:p>
            <a:r>
              <a:rPr lang="en-US" sz="4000" b="1"/>
              <a:t>Example</a:t>
            </a:r>
            <a:br>
              <a:rPr lang="en-US" sz="4000" b="1"/>
            </a:br>
            <a:endParaRPr lang="en-US" sz="4000" b="1"/>
          </a:p>
        </p:txBody>
      </p:sp>
      <p:sp>
        <p:nvSpPr>
          <p:cNvPr id="9219" name="Rectangle 3"/>
          <p:cNvSpPr>
            <a:spLocks noGrp="1" noChangeArrowheads="1"/>
          </p:cNvSpPr>
          <p:nvPr>
            <p:ph type="body" idx="1"/>
          </p:nvPr>
        </p:nvSpPr>
        <p:spPr>
          <a:xfrm>
            <a:off x="1142976" y="1000108"/>
            <a:ext cx="7498080" cy="5248292"/>
          </a:xfrm>
        </p:spPr>
        <p:txBody>
          <a:bodyPr>
            <a:normAutofit fontScale="92500" lnSpcReduction="10000"/>
          </a:bodyPr>
          <a:lstStyle/>
          <a:p>
            <a:r>
              <a:rPr lang="en-US" sz="2400" dirty="0"/>
              <a:t>The calculation: ((1 + 2) * 4) + 3 can be written down like this in RPN</a:t>
            </a:r>
            <a:r>
              <a:rPr lang="en-US" sz="2400" dirty="0" smtClean="0"/>
              <a:t>:</a:t>
            </a:r>
          </a:p>
          <a:p>
            <a:endParaRPr lang="en-US" sz="2400" dirty="0"/>
          </a:p>
          <a:p>
            <a:r>
              <a:rPr lang="en-US" sz="2400" dirty="0"/>
              <a:t>The expression is evaluated in the following way (the </a:t>
            </a:r>
            <a:r>
              <a:rPr lang="en-US" sz="2400" i="1" dirty="0"/>
              <a:t>Stack</a:t>
            </a:r>
            <a:r>
              <a:rPr lang="en-US" sz="2400" dirty="0"/>
              <a:t> is displayed after </a:t>
            </a:r>
            <a:r>
              <a:rPr lang="en-US" sz="2400" i="1" dirty="0"/>
              <a:t>Operation</a:t>
            </a:r>
            <a:r>
              <a:rPr lang="en-US" sz="2400" dirty="0"/>
              <a:t> has taken place</a:t>
            </a:r>
            <a:r>
              <a:rPr lang="en-US" sz="2400" dirty="0" smtClean="0"/>
              <a:t>):</a:t>
            </a:r>
          </a:p>
          <a:p>
            <a:pPr>
              <a:buNone/>
            </a:pPr>
            <a:endParaRPr lang="en-US" sz="2400" dirty="0"/>
          </a:p>
          <a:p>
            <a:r>
              <a:rPr lang="en-US" sz="2400" dirty="0"/>
              <a:t> </a:t>
            </a:r>
            <a:r>
              <a:rPr lang="en-US" sz="2400" b="1" dirty="0"/>
              <a:t>Input             Stack           Operation</a:t>
            </a:r>
          </a:p>
          <a:p>
            <a:pPr>
              <a:buFontTx/>
              <a:buNone/>
            </a:pPr>
            <a:r>
              <a:rPr lang="en-US" sz="2400" dirty="0"/>
              <a:t>     1                        1             Push operand</a:t>
            </a:r>
          </a:p>
          <a:p>
            <a:pPr>
              <a:buFontTx/>
              <a:buNone/>
            </a:pPr>
            <a:r>
              <a:rPr lang="en-US" sz="2400" dirty="0"/>
              <a:t>     2                      1, 2           Push operand</a:t>
            </a:r>
          </a:p>
          <a:p>
            <a:pPr>
              <a:buFontTx/>
              <a:buNone/>
            </a:pPr>
            <a:r>
              <a:rPr lang="en-US" sz="2400" dirty="0"/>
              <a:t>     +                       3                  Addition</a:t>
            </a:r>
          </a:p>
          <a:p>
            <a:pPr>
              <a:buFontTx/>
              <a:buNone/>
            </a:pPr>
            <a:r>
              <a:rPr lang="en-US" sz="2400" dirty="0"/>
              <a:t>     4                     3, 4            Push operand</a:t>
            </a:r>
          </a:p>
          <a:p>
            <a:pPr>
              <a:buFontTx/>
              <a:buNone/>
            </a:pPr>
            <a:r>
              <a:rPr lang="en-US" sz="2400" dirty="0"/>
              <a:t>     *                       12              Multiplication</a:t>
            </a:r>
          </a:p>
          <a:p>
            <a:pPr>
              <a:buFontTx/>
              <a:buNone/>
            </a:pPr>
            <a:r>
              <a:rPr lang="en-US" sz="2400" dirty="0"/>
              <a:t>     3                       12,3          Push operand</a:t>
            </a:r>
          </a:p>
          <a:p>
            <a:pPr>
              <a:buFontTx/>
              <a:buNone/>
            </a:pPr>
            <a:r>
              <a:rPr lang="en-US" sz="2400" dirty="0"/>
              <a:t>     +                        15                 Addition</a:t>
            </a:r>
          </a:p>
        </p:txBody>
      </p:sp>
      <p:sp>
        <p:nvSpPr>
          <p:cNvPr id="9220" name="Rectangle 4"/>
          <p:cNvSpPr>
            <a:spLocks noChangeArrowheads="1"/>
          </p:cNvSpPr>
          <p:nvPr/>
        </p:nvSpPr>
        <p:spPr bwMode="auto">
          <a:xfrm>
            <a:off x="2571736" y="1643050"/>
            <a:ext cx="1600200" cy="396875"/>
          </a:xfrm>
          <a:prstGeom prst="rect">
            <a:avLst/>
          </a:prstGeom>
          <a:noFill/>
          <a:ln w="9525">
            <a:noFill/>
            <a:miter lim="800000"/>
            <a:headEnd/>
            <a:tailEnd/>
          </a:ln>
          <a:effectLst/>
        </p:spPr>
        <p:txBody>
          <a:bodyPr anchor="ctr">
            <a:spAutoFit/>
          </a:bodyPr>
          <a:lstStyle/>
          <a:p>
            <a:r>
              <a:rPr lang="en-US" sz="2000" b="1" dirty="0"/>
              <a:t>1 2 + 4 * 3 + </a:t>
            </a: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14414" y="274638"/>
            <a:ext cx="7719274" cy="1143000"/>
          </a:xfrm>
        </p:spPr>
        <p:txBody>
          <a:bodyPr>
            <a:normAutofit fontScale="90000"/>
          </a:bodyPr>
          <a:lstStyle/>
          <a:p>
            <a:r>
              <a:rPr lang="en-GB" dirty="0" smtClean="0"/>
              <a:t>Infix to Postfix conversion Algorithm</a:t>
            </a:r>
            <a:endParaRPr lang="en-GB" dirty="0"/>
          </a:p>
        </p:txBody>
      </p:sp>
      <p:sp>
        <p:nvSpPr>
          <p:cNvPr id="3" name="Content Placeholder 2"/>
          <p:cNvSpPr>
            <a:spLocks noGrp="1"/>
          </p:cNvSpPr>
          <p:nvPr>
            <p:ph idx="1"/>
          </p:nvPr>
        </p:nvSpPr>
        <p:spPr>
          <a:xfrm>
            <a:off x="1214414" y="1447800"/>
            <a:ext cx="7719274" cy="4800600"/>
          </a:xfrm>
        </p:spPr>
        <p:txBody>
          <a:bodyPr>
            <a:normAutofit fontScale="85000" lnSpcReduction="20000"/>
          </a:bodyPr>
          <a:lstStyle/>
          <a:p>
            <a:pPr>
              <a:buNone/>
            </a:pPr>
            <a:r>
              <a:rPr lang="en-GB" sz="2400" dirty="0" err="1" smtClean="0"/>
              <a:t>Opstk</a:t>
            </a:r>
            <a:r>
              <a:rPr lang="en-GB" sz="2400" dirty="0" smtClean="0"/>
              <a:t> = the empty stack</a:t>
            </a:r>
          </a:p>
          <a:p>
            <a:pPr>
              <a:buNone/>
            </a:pPr>
            <a:r>
              <a:rPr lang="en-GB" sz="2400" dirty="0" smtClean="0"/>
              <a:t> while(not end of input) {</a:t>
            </a:r>
          </a:p>
          <a:p>
            <a:pPr>
              <a:buNone/>
            </a:pPr>
            <a:r>
              <a:rPr lang="en-GB" sz="2400" dirty="0" smtClean="0"/>
              <a:t>   </a:t>
            </a:r>
            <a:r>
              <a:rPr lang="en-GB" sz="2400" dirty="0" err="1" smtClean="0"/>
              <a:t>symb</a:t>
            </a:r>
            <a:r>
              <a:rPr lang="en-GB" sz="2400" dirty="0" smtClean="0"/>
              <a:t>=next input char;</a:t>
            </a:r>
          </a:p>
          <a:p>
            <a:pPr>
              <a:buNone/>
            </a:pPr>
            <a:r>
              <a:rPr lang="en-GB" sz="2400" dirty="0" smtClean="0"/>
              <a:t>    if (symbol is operand)</a:t>
            </a:r>
          </a:p>
          <a:p>
            <a:pPr>
              <a:buNone/>
            </a:pPr>
            <a:r>
              <a:rPr lang="en-GB" sz="2400" dirty="0" smtClean="0"/>
              <a:t>       add </a:t>
            </a:r>
            <a:r>
              <a:rPr lang="en-GB" sz="2400" dirty="0" err="1" smtClean="0"/>
              <a:t>symb</a:t>
            </a:r>
            <a:r>
              <a:rPr lang="en-GB" sz="2400" dirty="0" smtClean="0"/>
              <a:t> in postfix string</a:t>
            </a:r>
          </a:p>
          <a:p>
            <a:pPr>
              <a:buNone/>
            </a:pPr>
            <a:r>
              <a:rPr lang="en-GB" sz="2400" dirty="0" smtClean="0"/>
              <a:t>    else {</a:t>
            </a:r>
          </a:p>
          <a:p>
            <a:pPr>
              <a:buNone/>
            </a:pPr>
            <a:r>
              <a:rPr lang="en-GB" sz="2400" dirty="0" smtClean="0"/>
              <a:t>         while(!empty(</a:t>
            </a:r>
            <a:r>
              <a:rPr lang="en-GB" sz="2400" dirty="0" err="1" smtClean="0"/>
              <a:t>opstk</a:t>
            </a:r>
            <a:r>
              <a:rPr lang="en-GB" sz="2400" dirty="0" smtClean="0"/>
              <a:t>)&amp;&amp; </a:t>
            </a:r>
            <a:r>
              <a:rPr lang="en-GB" sz="2400" dirty="0" err="1" smtClean="0"/>
              <a:t>prcd</a:t>
            </a:r>
            <a:r>
              <a:rPr lang="en-GB" sz="2400" dirty="0" smtClean="0"/>
              <a:t>(</a:t>
            </a:r>
            <a:r>
              <a:rPr lang="en-GB" sz="2400" dirty="0" err="1" smtClean="0"/>
              <a:t>stacktop</a:t>
            </a:r>
            <a:r>
              <a:rPr lang="en-GB" sz="2400" dirty="0" smtClean="0"/>
              <a:t>(</a:t>
            </a:r>
            <a:r>
              <a:rPr lang="en-GB" sz="2400" dirty="0" err="1" smtClean="0"/>
              <a:t>opstk</a:t>
            </a:r>
            <a:r>
              <a:rPr lang="en-GB" sz="2400" dirty="0" smtClean="0"/>
              <a:t>), </a:t>
            </a:r>
            <a:r>
              <a:rPr lang="en-GB" sz="2400" dirty="0" err="1" smtClean="0"/>
              <a:t>symb</a:t>
            </a:r>
            <a:r>
              <a:rPr lang="en-GB" sz="2400" dirty="0" smtClean="0"/>
              <a:t>)) {</a:t>
            </a:r>
          </a:p>
          <a:p>
            <a:pPr>
              <a:buNone/>
            </a:pPr>
            <a:r>
              <a:rPr lang="en-GB" sz="2400" dirty="0" smtClean="0"/>
              <a:t>                </a:t>
            </a:r>
            <a:r>
              <a:rPr lang="en-GB" sz="2400" dirty="0" err="1" smtClean="0"/>
              <a:t>topsymb</a:t>
            </a:r>
            <a:r>
              <a:rPr lang="en-GB" sz="2400" dirty="0" smtClean="0"/>
              <a:t>=pop(</a:t>
            </a:r>
            <a:r>
              <a:rPr lang="en-GB" sz="2400" dirty="0" err="1" smtClean="0"/>
              <a:t>opstk</a:t>
            </a:r>
            <a:r>
              <a:rPr lang="en-GB" sz="2400" dirty="0" smtClean="0"/>
              <a:t>);</a:t>
            </a:r>
            <a:br>
              <a:rPr lang="en-GB" sz="2400" dirty="0" smtClean="0"/>
            </a:br>
            <a:r>
              <a:rPr lang="en-GB" sz="2400" dirty="0" smtClean="0"/>
              <a:t>             add </a:t>
            </a:r>
            <a:r>
              <a:rPr lang="en-GB" sz="2400" dirty="0" err="1" smtClean="0"/>
              <a:t>topsymb</a:t>
            </a:r>
            <a:r>
              <a:rPr lang="en-GB" sz="2400" dirty="0" smtClean="0"/>
              <a:t> to postfix string;</a:t>
            </a:r>
          </a:p>
          <a:p>
            <a:pPr>
              <a:buNone/>
            </a:pPr>
            <a:r>
              <a:rPr lang="en-GB" sz="2400" dirty="0" smtClean="0"/>
              <a:t>                }</a:t>
            </a:r>
          </a:p>
          <a:p>
            <a:pPr>
              <a:buNone/>
            </a:pPr>
            <a:r>
              <a:rPr lang="en-GB" sz="2400" dirty="0" smtClean="0"/>
              <a:t>            }</a:t>
            </a:r>
          </a:p>
          <a:p>
            <a:pPr>
              <a:buNone/>
            </a:pPr>
            <a:r>
              <a:rPr lang="en-GB" sz="2400" dirty="0" smtClean="0"/>
              <a:t>while(!empty(</a:t>
            </a:r>
            <a:r>
              <a:rPr lang="en-GB" sz="2400" dirty="0" err="1" smtClean="0"/>
              <a:t>opstk</a:t>
            </a:r>
            <a:r>
              <a:rPr lang="en-GB" sz="2400" dirty="0" smtClean="0"/>
              <a:t>)) {</a:t>
            </a:r>
          </a:p>
          <a:p>
            <a:pPr>
              <a:buNone/>
            </a:pPr>
            <a:r>
              <a:rPr lang="en-GB" sz="2400" dirty="0" err="1" smtClean="0"/>
              <a:t>topsymb</a:t>
            </a:r>
            <a:r>
              <a:rPr lang="en-GB" sz="2400" dirty="0" smtClean="0"/>
              <a:t>=pop(</a:t>
            </a:r>
            <a:r>
              <a:rPr lang="en-GB" sz="2400" dirty="0" err="1" smtClean="0"/>
              <a:t>opstk</a:t>
            </a:r>
            <a:r>
              <a:rPr lang="en-GB" sz="2400" dirty="0" smtClean="0"/>
              <a:t>);</a:t>
            </a:r>
          </a:p>
          <a:p>
            <a:pPr>
              <a:buNone/>
            </a:pPr>
            <a:r>
              <a:rPr lang="en-GB" sz="2400" dirty="0" smtClean="0"/>
              <a:t>add </a:t>
            </a:r>
            <a:r>
              <a:rPr lang="en-GB" sz="2400" dirty="0" err="1" smtClean="0"/>
              <a:t>topsymb</a:t>
            </a:r>
            <a:r>
              <a:rPr lang="en-GB" sz="2400" dirty="0" smtClean="0"/>
              <a:t> to postfix string;</a:t>
            </a:r>
          </a:p>
          <a:p>
            <a:pPr>
              <a:buNone/>
            </a:pPr>
            <a:r>
              <a:rPr lang="en-GB" sz="2400" dirty="0" smtClean="0"/>
              <a:t>}            </a:t>
            </a:r>
          </a:p>
        </p:txBody>
      </p:sp>
      <p:sp>
        <p:nvSpPr>
          <p:cNvPr id="4" name="Footer Placeholder 3"/>
          <p:cNvSpPr>
            <a:spLocks noGrp="1"/>
          </p:cNvSpPr>
          <p:nvPr>
            <p:ph type="ftr" sz="quarter" idx="11"/>
          </p:nvPr>
        </p:nvSpPr>
        <p:spPr/>
        <p:txBody>
          <a:bodyPr/>
          <a:lstStyle/>
          <a:p>
            <a:r>
              <a:rPr lang="en-GB" smtClean="0"/>
              <a:t>CSE 246 Data Structures and Algorithms          Fall2009        Quratulain</a:t>
            </a:r>
            <a:endParaRPr lang="en-GB"/>
          </a:p>
        </p:txBody>
      </p:sp>
      <p:sp>
        <p:nvSpPr>
          <p:cNvPr id="5" name="Slide Number Placeholder 4"/>
          <p:cNvSpPr>
            <a:spLocks noGrp="1"/>
          </p:cNvSpPr>
          <p:nvPr>
            <p:ph type="sldNum" sz="quarter" idx="12"/>
          </p:nvPr>
        </p:nvSpPr>
        <p:spPr/>
        <p:txBody>
          <a:bodyPr/>
          <a:lstStyle/>
          <a:p>
            <a:fld id="{61778265-A953-45BD-952B-9F96E876DE07}" type="slidenum">
              <a:rPr lang="en-GB" smtClean="0"/>
              <a:pPr/>
              <a:t>24</a:t>
            </a:fld>
            <a:endParaRPr lang="en-GB"/>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lstStyle/>
          <a:p>
            <a:r>
              <a:rPr lang="en-US"/>
              <a:t>Algorithm for postfix evalution</a:t>
            </a:r>
          </a:p>
        </p:txBody>
      </p:sp>
      <p:sp>
        <p:nvSpPr>
          <p:cNvPr id="10243" name="Rectangle 3"/>
          <p:cNvSpPr>
            <a:spLocks noGrp="1" noChangeArrowheads="1"/>
          </p:cNvSpPr>
          <p:nvPr>
            <p:ph type="body" idx="1"/>
          </p:nvPr>
        </p:nvSpPr>
        <p:spPr>
          <a:xfrm>
            <a:off x="1142976" y="1357298"/>
            <a:ext cx="7000924" cy="4953000"/>
          </a:xfrm>
        </p:spPr>
        <p:txBody>
          <a:bodyPr/>
          <a:lstStyle/>
          <a:p>
            <a:pPr>
              <a:lnSpc>
                <a:spcPct val="80000"/>
              </a:lnSpc>
              <a:buFontTx/>
              <a:buNone/>
            </a:pPr>
            <a:r>
              <a:rPr lang="en-US" sz="2400" dirty="0" err="1"/>
              <a:t>Opndstk</a:t>
            </a:r>
            <a:r>
              <a:rPr lang="en-US" sz="2400" dirty="0"/>
              <a:t> = the </a:t>
            </a:r>
            <a:r>
              <a:rPr lang="en-US" sz="2400" dirty="0" err="1"/>
              <a:t>emty</a:t>
            </a:r>
            <a:r>
              <a:rPr lang="en-US" sz="2400" dirty="0"/>
              <a:t> stack;</a:t>
            </a:r>
          </a:p>
          <a:p>
            <a:pPr>
              <a:lnSpc>
                <a:spcPct val="80000"/>
              </a:lnSpc>
              <a:buFontTx/>
              <a:buNone/>
            </a:pPr>
            <a:r>
              <a:rPr lang="en-US" sz="2400" dirty="0"/>
              <a:t>While (not end of input)</a:t>
            </a:r>
          </a:p>
          <a:p>
            <a:pPr lvl="1">
              <a:lnSpc>
                <a:spcPct val="80000"/>
              </a:lnSpc>
              <a:buFontTx/>
              <a:buNone/>
            </a:pPr>
            <a:r>
              <a:rPr lang="en-US" sz="2000" dirty="0"/>
              <a:t> {</a:t>
            </a:r>
          </a:p>
          <a:p>
            <a:pPr lvl="1">
              <a:lnSpc>
                <a:spcPct val="80000"/>
              </a:lnSpc>
              <a:buFontTx/>
              <a:buNone/>
            </a:pPr>
            <a:r>
              <a:rPr lang="en-US" sz="2000" dirty="0" err="1"/>
              <a:t>Symb</a:t>
            </a:r>
            <a:r>
              <a:rPr lang="en-US" sz="2000" dirty="0"/>
              <a:t> = next input character;</a:t>
            </a:r>
          </a:p>
          <a:p>
            <a:pPr lvl="1">
              <a:lnSpc>
                <a:spcPct val="80000"/>
              </a:lnSpc>
              <a:buFontTx/>
              <a:buNone/>
            </a:pPr>
            <a:r>
              <a:rPr lang="en-US" sz="2000" dirty="0"/>
              <a:t>If (</a:t>
            </a:r>
            <a:r>
              <a:rPr lang="en-US" sz="2000" dirty="0" err="1"/>
              <a:t>symb</a:t>
            </a:r>
            <a:r>
              <a:rPr lang="en-US" sz="2000" dirty="0"/>
              <a:t> is an operand)</a:t>
            </a:r>
          </a:p>
          <a:p>
            <a:pPr lvl="1">
              <a:lnSpc>
                <a:spcPct val="80000"/>
              </a:lnSpc>
              <a:buFontTx/>
              <a:buNone/>
            </a:pPr>
            <a:r>
              <a:rPr lang="en-US" sz="2000" dirty="0"/>
              <a:t>Push(</a:t>
            </a:r>
            <a:r>
              <a:rPr lang="en-US" sz="2000" dirty="0" err="1"/>
              <a:t>opndstk,symb</a:t>
            </a:r>
            <a:r>
              <a:rPr lang="en-US" sz="2000" dirty="0"/>
              <a:t>);</a:t>
            </a:r>
          </a:p>
          <a:p>
            <a:pPr lvl="1">
              <a:lnSpc>
                <a:spcPct val="80000"/>
              </a:lnSpc>
              <a:buFontTx/>
              <a:buNone/>
            </a:pPr>
            <a:r>
              <a:rPr lang="en-US" sz="2000" dirty="0"/>
              <a:t>Else </a:t>
            </a:r>
          </a:p>
          <a:p>
            <a:pPr lvl="2">
              <a:lnSpc>
                <a:spcPct val="80000"/>
              </a:lnSpc>
              <a:buFontTx/>
              <a:buNone/>
            </a:pPr>
            <a:r>
              <a:rPr lang="en-US" sz="1800" dirty="0"/>
              <a:t>{</a:t>
            </a:r>
          </a:p>
          <a:p>
            <a:pPr lvl="2">
              <a:lnSpc>
                <a:spcPct val="80000"/>
              </a:lnSpc>
              <a:buFontTx/>
              <a:buNone/>
            </a:pPr>
            <a:r>
              <a:rPr lang="en-US" sz="1800" dirty="0"/>
              <a:t>Opnd2=pop(</a:t>
            </a:r>
            <a:r>
              <a:rPr lang="en-US" sz="1800" dirty="0" err="1"/>
              <a:t>opndstk</a:t>
            </a:r>
            <a:r>
              <a:rPr lang="en-US" sz="1800" dirty="0"/>
              <a:t>);</a:t>
            </a:r>
          </a:p>
          <a:p>
            <a:pPr lvl="2">
              <a:lnSpc>
                <a:spcPct val="80000"/>
              </a:lnSpc>
              <a:buFontTx/>
              <a:buNone/>
            </a:pPr>
            <a:r>
              <a:rPr lang="en-US" sz="1800" dirty="0"/>
              <a:t>Opnd1=pop(</a:t>
            </a:r>
            <a:r>
              <a:rPr lang="en-US" sz="1800" dirty="0" err="1"/>
              <a:t>opndstk</a:t>
            </a:r>
            <a:r>
              <a:rPr lang="en-US" sz="1800" dirty="0"/>
              <a:t>);</a:t>
            </a:r>
          </a:p>
          <a:p>
            <a:pPr lvl="2">
              <a:lnSpc>
                <a:spcPct val="80000"/>
              </a:lnSpc>
              <a:buFontTx/>
              <a:buNone/>
            </a:pPr>
            <a:r>
              <a:rPr lang="en-US" sz="1800" dirty="0"/>
              <a:t>Value = result of applying </a:t>
            </a:r>
            <a:r>
              <a:rPr lang="en-US" sz="1800" dirty="0" err="1"/>
              <a:t>symb</a:t>
            </a:r>
            <a:r>
              <a:rPr lang="en-US" sz="1800" dirty="0"/>
              <a:t> to opnd1 and opnd2;</a:t>
            </a:r>
          </a:p>
          <a:p>
            <a:pPr lvl="2">
              <a:lnSpc>
                <a:spcPct val="80000"/>
              </a:lnSpc>
              <a:buFontTx/>
              <a:buNone/>
            </a:pPr>
            <a:r>
              <a:rPr lang="en-US" sz="1800" dirty="0"/>
              <a:t>Push(</a:t>
            </a:r>
            <a:r>
              <a:rPr lang="en-US" sz="1800" dirty="0" err="1"/>
              <a:t>opndstk</a:t>
            </a:r>
            <a:r>
              <a:rPr lang="en-US" sz="1800" dirty="0"/>
              <a:t>, value);</a:t>
            </a:r>
          </a:p>
          <a:p>
            <a:pPr lvl="2">
              <a:lnSpc>
                <a:spcPct val="80000"/>
              </a:lnSpc>
              <a:buFontTx/>
              <a:buNone/>
            </a:pPr>
            <a:r>
              <a:rPr lang="en-US" sz="1800" dirty="0"/>
              <a:t>}</a:t>
            </a:r>
          </a:p>
          <a:p>
            <a:pPr lvl="1">
              <a:lnSpc>
                <a:spcPct val="80000"/>
              </a:lnSpc>
              <a:buFontTx/>
              <a:buNone/>
            </a:pPr>
            <a:r>
              <a:rPr lang="en-US" sz="2000" dirty="0"/>
              <a:t>}</a:t>
            </a:r>
          </a:p>
          <a:p>
            <a:pPr>
              <a:lnSpc>
                <a:spcPct val="80000"/>
              </a:lnSpc>
              <a:buFontTx/>
              <a:buNone/>
            </a:pPr>
            <a:r>
              <a:rPr lang="en-US" sz="2400" dirty="0"/>
              <a:t>Return (pop(</a:t>
            </a:r>
            <a:r>
              <a:rPr lang="en-US" sz="2400" dirty="0" err="1"/>
              <a:t>opndstk</a:t>
            </a:r>
            <a:r>
              <a:rPr lang="en-US" sz="2400" dirty="0"/>
              <a:t>));</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r>
              <a:rPr lang="en-US" dirty="0"/>
              <a:t>A </a:t>
            </a:r>
            <a:r>
              <a:rPr lang="en-US" dirty="0" smtClean="0"/>
              <a:t>Mathematical </a:t>
            </a:r>
            <a:r>
              <a:rPr lang="en-US" dirty="0"/>
              <a:t>expression </a:t>
            </a:r>
          </a:p>
        </p:txBody>
      </p:sp>
      <p:sp>
        <p:nvSpPr>
          <p:cNvPr id="11267" name="Rectangle 3"/>
          <p:cNvSpPr>
            <a:spLocks noGrp="1" noChangeArrowheads="1"/>
          </p:cNvSpPr>
          <p:nvPr>
            <p:ph type="body" idx="1"/>
          </p:nvPr>
        </p:nvSpPr>
        <p:spPr>
          <a:xfrm>
            <a:off x="1071538" y="1600200"/>
            <a:ext cx="7929586" cy="4953000"/>
          </a:xfrm>
        </p:spPr>
        <p:txBody>
          <a:bodyPr/>
          <a:lstStyle/>
          <a:p>
            <a:pPr marL="609600" indent="-609600">
              <a:lnSpc>
                <a:spcPct val="90000"/>
              </a:lnSpc>
              <a:buFontTx/>
              <a:buNone/>
            </a:pPr>
            <a:r>
              <a:rPr lang="en-US" sz="2800" dirty="0"/>
              <a:t>A </a:t>
            </a:r>
            <a:r>
              <a:rPr lang="en-US" sz="2800" dirty="0" smtClean="0"/>
              <a:t>mathematical </a:t>
            </a:r>
            <a:r>
              <a:rPr lang="en-US" sz="2800" dirty="0"/>
              <a:t>expression:</a:t>
            </a:r>
          </a:p>
          <a:p>
            <a:pPr marL="609600" indent="-609600">
              <a:lnSpc>
                <a:spcPct val="90000"/>
              </a:lnSpc>
              <a:buFontTx/>
              <a:buNone/>
            </a:pPr>
            <a:r>
              <a:rPr lang="en-US" sz="2800" dirty="0"/>
              <a:t>7 – ((X * ((X+Y) / (J-3)) + Y) / (4-2.5))</a:t>
            </a:r>
          </a:p>
          <a:p>
            <a:pPr marL="609600" indent="-609600">
              <a:lnSpc>
                <a:spcPct val="90000"/>
              </a:lnSpc>
              <a:buFontTx/>
              <a:buNone/>
            </a:pPr>
            <a:r>
              <a:rPr lang="en-US" sz="2800" dirty="0" smtClean="0"/>
              <a:t>Ensure </a:t>
            </a:r>
            <a:r>
              <a:rPr lang="en-US" sz="2800" dirty="0"/>
              <a:t>parenthesis nested correctly</a:t>
            </a:r>
          </a:p>
          <a:p>
            <a:pPr marL="609600" indent="-609600">
              <a:lnSpc>
                <a:spcPct val="90000"/>
              </a:lnSpc>
              <a:buFontTx/>
              <a:buAutoNum type="arabicPeriod"/>
            </a:pPr>
            <a:r>
              <a:rPr lang="en-US" sz="2800" dirty="0"/>
              <a:t>There are an equal number of right and left parentheses.</a:t>
            </a:r>
          </a:p>
          <a:p>
            <a:pPr marL="609600" indent="-609600">
              <a:lnSpc>
                <a:spcPct val="90000"/>
              </a:lnSpc>
              <a:buFontTx/>
              <a:buAutoNum type="arabicPeriod"/>
            </a:pPr>
            <a:r>
              <a:rPr lang="en-US" sz="2800" dirty="0"/>
              <a:t>Every right parenthesis is preceded by a matching left parenthesis.</a:t>
            </a:r>
          </a:p>
          <a:p>
            <a:pPr marL="609600" indent="-609600">
              <a:lnSpc>
                <a:spcPct val="90000"/>
              </a:lnSpc>
              <a:buFontTx/>
              <a:buNone/>
            </a:pPr>
            <a:r>
              <a:rPr lang="en-US" sz="2800" dirty="0"/>
              <a:t>E.G </a:t>
            </a:r>
          </a:p>
          <a:p>
            <a:pPr marL="609600" indent="-609600">
              <a:lnSpc>
                <a:spcPct val="90000"/>
              </a:lnSpc>
              <a:buFontTx/>
              <a:buNone/>
            </a:pPr>
            <a:r>
              <a:rPr lang="en-US" sz="2800" dirty="0"/>
              <a:t>((A+B) or A+B(  …. Violate condition 1</a:t>
            </a:r>
          </a:p>
          <a:p>
            <a:pPr marL="609600" indent="-609600">
              <a:lnSpc>
                <a:spcPct val="90000"/>
              </a:lnSpc>
              <a:buFontTx/>
              <a:buNone/>
            </a:pPr>
            <a:r>
              <a:rPr lang="en-US" sz="2800" dirty="0"/>
              <a:t>)A+B(-C or (A+B))-(C+D … Violate condition 2</a:t>
            </a:r>
          </a:p>
          <a:p>
            <a:pPr marL="609600" indent="-609600">
              <a:lnSpc>
                <a:spcPct val="90000"/>
              </a:lnSpc>
              <a:buFontTx/>
              <a:buNone/>
            </a:pPr>
            <a:endParaRPr lang="en-US" sz="2800"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p:txBody>
          <a:bodyPr/>
          <a:lstStyle/>
          <a:p>
            <a:r>
              <a:rPr lang="en-US"/>
              <a:t>Solution for parenthesis</a:t>
            </a:r>
          </a:p>
        </p:txBody>
      </p:sp>
      <p:sp>
        <p:nvSpPr>
          <p:cNvPr id="12291" name="Rectangle 3"/>
          <p:cNvSpPr>
            <a:spLocks noGrp="1" noChangeArrowheads="1"/>
          </p:cNvSpPr>
          <p:nvPr>
            <p:ph type="body" idx="1"/>
          </p:nvPr>
        </p:nvSpPr>
        <p:spPr>
          <a:xfrm>
            <a:off x="857224" y="1571612"/>
            <a:ext cx="8215370" cy="4953000"/>
          </a:xfrm>
        </p:spPr>
        <p:txBody>
          <a:bodyPr/>
          <a:lstStyle/>
          <a:p>
            <a:pPr>
              <a:lnSpc>
                <a:spcPct val="90000"/>
              </a:lnSpc>
            </a:pPr>
            <a:r>
              <a:rPr lang="en-US" sz="2800" dirty="0"/>
              <a:t>The parenthesis count at the end of the expression is 0. this implies that no scope have en left open or that exactly as many right parentheses as left parentheses have been found.</a:t>
            </a:r>
          </a:p>
          <a:p>
            <a:pPr>
              <a:lnSpc>
                <a:spcPct val="90000"/>
              </a:lnSpc>
            </a:pPr>
            <a:r>
              <a:rPr lang="en-US" sz="2800" dirty="0"/>
              <a:t>The parenthesis count at each point in the expression is nonnegative. This implies that no right parenthesis is encountered for which a matching left parenthesis had not </a:t>
            </a:r>
            <a:r>
              <a:rPr lang="en-US" sz="2800" dirty="0" err="1"/>
              <a:t>previosly</a:t>
            </a:r>
            <a:r>
              <a:rPr lang="en-US" sz="2800" dirty="0"/>
              <a:t> been encountered</a:t>
            </a:r>
            <a:r>
              <a:rPr lang="en-US" sz="2800" dirty="0" smtClean="0"/>
              <a:t>.</a:t>
            </a:r>
          </a:p>
          <a:p>
            <a:pPr>
              <a:lnSpc>
                <a:spcPct val="90000"/>
              </a:lnSpc>
              <a:buNone/>
            </a:pPr>
            <a:endParaRPr lang="en-US" sz="2800" dirty="0"/>
          </a:p>
          <a:p>
            <a:pPr>
              <a:lnSpc>
                <a:spcPct val="90000"/>
              </a:lnSpc>
              <a:buFontTx/>
              <a:buNone/>
            </a:pPr>
            <a:r>
              <a:rPr lang="en-US" sz="2800" dirty="0" smtClean="0"/>
              <a:t>   7 </a:t>
            </a:r>
            <a:r>
              <a:rPr lang="en-US" sz="2800" dirty="0"/>
              <a:t>– (  (  X * ( ( X + Y ) / ( J – 3 )  ) + Y ) / ( 4 - 2.5 )  )</a:t>
            </a:r>
          </a:p>
          <a:p>
            <a:pPr>
              <a:lnSpc>
                <a:spcPct val="90000"/>
              </a:lnSpc>
              <a:buFontTx/>
              <a:buNone/>
            </a:pPr>
            <a:r>
              <a:rPr lang="en-US" sz="2800" dirty="0" smtClean="0"/>
              <a:t>   0 </a:t>
            </a:r>
            <a:r>
              <a:rPr lang="en-US" sz="2800" dirty="0"/>
              <a:t>0 1 2       3 4          3  4        3 2       1   2         </a:t>
            </a:r>
            <a:r>
              <a:rPr lang="en-US" sz="2800" dirty="0" smtClean="0"/>
              <a:t>1 </a:t>
            </a:r>
            <a:r>
              <a:rPr lang="en-US" sz="2800" dirty="0"/>
              <a:t>0</a:t>
            </a: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p:txBody>
          <a:bodyPr/>
          <a:lstStyle/>
          <a:p>
            <a:r>
              <a:rPr lang="en-US"/>
              <a:t>Again problem</a:t>
            </a:r>
          </a:p>
        </p:txBody>
      </p:sp>
      <p:sp>
        <p:nvSpPr>
          <p:cNvPr id="13315" name="Rectangle 3"/>
          <p:cNvSpPr>
            <a:spLocks noGrp="1" noChangeArrowheads="1"/>
          </p:cNvSpPr>
          <p:nvPr>
            <p:ph type="body" idx="1"/>
          </p:nvPr>
        </p:nvSpPr>
        <p:spPr>
          <a:xfrm>
            <a:off x="1142976" y="1428736"/>
            <a:ext cx="7498080" cy="4800600"/>
          </a:xfrm>
        </p:spPr>
        <p:txBody>
          <a:bodyPr/>
          <a:lstStyle/>
          <a:p>
            <a:pPr>
              <a:buFontTx/>
              <a:buNone/>
            </a:pPr>
            <a:r>
              <a:rPr lang="en-US" dirty="0"/>
              <a:t>)  A + B ( - C</a:t>
            </a:r>
          </a:p>
          <a:p>
            <a:pPr>
              <a:buFontTx/>
              <a:buNone/>
            </a:pPr>
            <a:r>
              <a:rPr lang="en-US" dirty="0"/>
              <a:t>-1          0</a:t>
            </a:r>
          </a:p>
          <a:p>
            <a:pPr>
              <a:buFontTx/>
              <a:buNone/>
            </a:pPr>
            <a:endParaRPr lang="en-US" dirty="0"/>
          </a:p>
          <a:p>
            <a:r>
              <a:rPr lang="en-US" dirty="0"/>
              <a:t>There are three different type of scope delimiters exits {}, [], ()</a:t>
            </a:r>
          </a:p>
          <a:p>
            <a:r>
              <a:rPr lang="en-US" dirty="0"/>
              <a:t>The stack may be used to keep track of the types of scopes encountered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a:xfrm>
            <a:off x="1142976" y="152400"/>
            <a:ext cx="7543824" cy="685800"/>
          </a:xfrm>
        </p:spPr>
        <p:txBody>
          <a:bodyPr>
            <a:normAutofit fontScale="90000"/>
          </a:bodyPr>
          <a:lstStyle/>
          <a:p>
            <a:r>
              <a:rPr lang="en-US" sz="4000" dirty="0"/>
              <a:t>Algorithm for parenthesis Validation</a:t>
            </a:r>
          </a:p>
        </p:txBody>
      </p:sp>
      <p:sp>
        <p:nvSpPr>
          <p:cNvPr id="14339" name="Rectangle 3"/>
          <p:cNvSpPr>
            <a:spLocks noGrp="1" noChangeArrowheads="1"/>
          </p:cNvSpPr>
          <p:nvPr>
            <p:ph type="body" idx="1"/>
          </p:nvPr>
        </p:nvSpPr>
        <p:spPr>
          <a:xfrm>
            <a:off x="1357290" y="1123976"/>
            <a:ext cx="7186634" cy="5591172"/>
          </a:xfrm>
        </p:spPr>
        <p:txBody>
          <a:bodyPr>
            <a:normAutofit lnSpcReduction="10000"/>
          </a:bodyPr>
          <a:lstStyle/>
          <a:p>
            <a:pPr>
              <a:lnSpc>
                <a:spcPct val="80000"/>
              </a:lnSpc>
              <a:buFontTx/>
              <a:buNone/>
            </a:pPr>
            <a:r>
              <a:rPr lang="en-US" sz="2000" dirty="0"/>
              <a:t>Valid = true;</a:t>
            </a:r>
          </a:p>
          <a:p>
            <a:pPr>
              <a:lnSpc>
                <a:spcPct val="80000"/>
              </a:lnSpc>
              <a:buFontTx/>
              <a:buNone/>
            </a:pPr>
            <a:r>
              <a:rPr lang="en-US" sz="2000" dirty="0"/>
              <a:t>S= the empty stack</a:t>
            </a:r>
          </a:p>
          <a:p>
            <a:pPr>
              <a:lnSpc>
                <a:spcPct val="80000"/>
              </a:lnSpc>
              <a:buFontTx/>
              <a:buNone/>
            </a:pPr>
            <a:r>
              <a:rPr lang="en-US" sz="2000" dirty="0"/>
              <a:t>While (we have not read the entire string)</a:t>
            </a:r>
          </a:p>
          <a:p>
            <a:pPr>
              <a:lnSpc>
                <a:spcPct val="80000"/>
              </a:lnSpc>
              <a:buFontTx/>
              <a:buNone/>
            </a:pPr>
            <a:r>
              <a:rPr lang="en-US" sz="2000" dirty="0"/>
              <a:t>{</a:t>
            </a:r>
          </a:p>
          <a:p>
            <a:pPr>
              <a:lnSpc>
                <a:spcPct val="80000"/>
              </a:lnSpc>
              <a:buFontTx/>
              <a:buNone/>
            </a:pPr>
            <a:r>
              <a:rPr lang="en-US" sz="2000" dirty="0"/>
              <a:t>Read the next symbol (</a:t>
            </a:r>
            <a:r>
              <a:rPr lang="en-US" sz="2000" dirty="0" err="1"/>
              <a:t>symb</a:t>
            </a:r>
            <a:r>
              <a:rPr lang="en-US" sz="2000" dirty="0"/>
              <a:t>) of the string;</a:t>
            </a:r>
          </a:p>
          <a:p>
            <a:pPr>
              <a:lnSpc>
                <a:spcPct val="80000"/>
              </a:lnSpc>
              <a:buFontTx/>
              <a:buNone/>
            </a:pPr>
            <a:r>
              <a:rPr lang="en-US" sz="2000" dirty="0"/>
              <a:t>If (</a:t>
            </a:r>
            <a:r>
              <a:rPr lang="en-US" sz="2000" dirty="0" err="1"/>
              <a:t>symb</a:t>
            </a:r>
            <a:r>
              <a:rPr lang="en-US" sz="2000" dirty="0"/>
              <a:t> == ‘(‘ || </a:t>
            </a:r>
            <a:r>
              <a:rPr lang="en-US" sz="2000" dirty="0" err="1"/>
              <a:t>symb</a:t>
            </a:r>
            <a:r>
              <a:rPr lang="en-US" sz="2000" dirty="0"/>
              <a:t> == ‘{‘ || </a:t>
            </a:r>
            <a:r>
              <a:rPr lang="en-US" sz="2000" dirty="0" err="1"/>
              <a:t>symb</a:t>
            </a:r>
            <a:r>
              <a:rPr lang="en-US" sz="2000" dirty="0"/>
              <a:t> == ‘[‘)</a:t>
            </a:r>
          </a:p>
          <a:p>
            <a:pPr>
              <a:lnSpc>
                <a:spcPct val="80000"/>
              </a:lnSpc>
              <a:buFontTx/>
              <a:buNone/>
            </a:pPr>
            <a:r>
              <a:rPr lang="en-US" sz="2000" dirty="0"/>
              <a:t>Push (s, </a:t>
            </a:r>
            <a:r>
              <a:rPr lang="en-US" sz="2000" dirty="0" err="1"/>
              <a:t>symb</a:t>
            </a:r>
            <a:r>
              <a:rPr lang="en-US" sz="2000" dirty="0"/>
              <a:t>);</a:t>
            </a:r>
          </a:p>
          <a:p>
            <a:pPr>
              <a:lnSpc>
                <a:spcPct val="80000"/>
              </a:lnSpc>
              <a:buFontTx/>
              <a:buNone/>
            </a:pPr>
            <a:r>
              <a:rPr lang="en-US" sz="2000" dirty="0"/>
              <a:t>If (</a:t>
            </a:r>
            <a:r>
              <a:rPr lang="en-US" sz="2000" dirty="0" err="1"/>
              <a:t>symb</a:t>
            </a:r>
            <a:r>
              <a:rPr lang="en-US" sz="2000" dirty="0"/>
              <a:t> == ‘)‘ || </a:t>
            </a:r>
            <a:r>
              <a:rPr lang="en-US" sz="2000" dirty="0" err="1"/>
              <a:t>symb</a:t>
            </a:r>
            <a:r>
              <a:rPr lang="en-US" sz="2000" dirty="0"/>
              <a:t> == ‘}‘ || </a:t>
            </a:r>
            <a:r>
              <a:rPr lang="en-US" sz="2000" dirty="0" err="1"/>
              <a:t>symb</a:t>
            </a:r>
            <a:r>
              <a:rPr lang="en-US" sz="2000" dirty="0"/>
              <a:t> == ‘]‘)</a:t>
            </a:r>
          </a:p>
          <a:p>
            <a:pPr>
              <a:lnSpc>
                <a:spcPct val="80000"/>
              </a:lnSpc>
              <a:buFontTx/>
              <a:buNone/>
            </a:pPr>
            <a:r>
              <a:rPr lang="en-US" sz="2000" dirty="0"/>
              <a:t>   if (empty(s))</a:t>
            </a:r>
          </a:p>
          <a:p>
            <a:pPr>
              <a:lnSpc>
                <a:spcPct val="80000"/>
              </a:lnSpc>
              <a:buFontTx/>
              <a:buNone/>
            </a:pPr>
            <a:r>
              <a:rPr lang="en-US" sz="2000" dirty="0"/>
              <a:t>      valid =false;</a:t>
            </a:r>
          </a:p>
          <a:p>
            <a:pPr>
              <a:lnSpc>
                <a:spcPct val="80000"/>
              </a:lnSpc>
              <a:buFontTx/>
              <a:buNone/>
            </a:pPr>
            <a:r>
              <a:rPr lang="en-US" sz="2000" dirty="0"/>
              <a:t>   else </a:t>
            </a:r>
          </a:p>
          <a:p>
            <a:pPr>
              <a:lnSpc>
                <a:spcPct val="80000"/>
              </a:lnSpc>
              <a:buFontTx/>
              <a:buNone/>
            </a:pPr>
            <a:r>
              <a:rPr lang="en-US" sz="2000" dirty="0"/>
              <a:t>     { </a:t>
            </a:r>
          </a:p>
          <a:p>
            <a:pPr>
              <a:lnSpc>
                <a:spcPct val="80000"/>
              </a:lnSpc>
              <a:buFontTx/>
              <a:buNone/>
            </a:pPr>
            <a:r>
              <a:rPr lang="en-US" sz="2000" dirty="0"/>
              <a:t>      </a:t>
            </a:r>
            <a:r>
              <a:rPr lang="en-US" sz="2000" dirty="0" err="1"/>
              <a:t>i</a:t>
            </a:r>
            <a:r>
              <a:rPr lang="en-US" sz="2000" dirty="0"/>
              <a:t>=pop(s);</a:t>
            </a:r>
          </a:p>
          <a:p>
            <a:pPr>
              <a:lnSpc>
                <a:spcPct val="80000"/>
              </a:lnSpc>
              <a:buFontTx/>
              <a:buNone/>
            </a:pPr>
            <a:r>
              <a:rPr lang="en-US" sz="2000" dirty="0"/>
              <a:t>      if (I is not the matching operand of </a:t>
            </a:r>
            <a:r>
              <a:rPr lang="en-US" sz="2000" dirty="0" err="1"/>
              <a:t>symb</a:t>
            </a:r>
            <a:r>
              <a:rPr lang="en-US" sz="2000" dirty="0"/>
              <a:t>)</a:t>
            </a:r>
          </a:p>
          <a:p>
            <a:pPr>
              <a:lnSpc>
                <a:spcPct val="80000"/>
              </a:lnSpc>
              <a:buFontTx/>
              <a:buNone/>
            </a:pPr>
            <a:r>
              <a:rPr lang="en-US" sz="2000" dirty="0"/>
              <a:t>       valid=false;</a:t>
            </a:r>
          </a:p>
          <a:p>
            <a:pPr>
              <a:lnSpc>
                <a:spcPct val="80000"/>
              </a:lnSpc>
              <a:buFontTx/>
              <a:buNone/>
            </a:pPr>
            <a:r>
              <a:rPr lang="en-US" sz="2000" dirty="0"/>
              <a:t>If (valid)</a:t>
            </a:r>
          </a:p>
          <a:p>
            <a:pPr>
              <a:lnSpc>
                <a:spcPct val="80000"/>
              </a:lnSpc>
              <a:buFontTx/>
              <a:buNone/>
            </a:pPr>
            <a:r>
              <a:rPr lang="en-US" sz="2000" dirty="0"/>
              <a:t>Print(“valid String”);</a:t>
            </a:r>
          </a:p>
          <a:p>
            <a:pPr>
              <a:lnSpc>
                <a:spcPct val="80000"/>
              </a:lnSpc>
              <a:buFontTx/>
              <a:buNone/>
            </a:pPr>
            <a:r>
              <a:rPr lang="en-US" sz="2000" dirty="0"/>
              <a:t>Else </a:t>
            </a:r>
          </a:p>
          <a:p>
            <a:pPr>
              <a:lnSpc>
                <a:spcPct val="80000"/>
              </a:lnSpc>
              <a:buFontTx/>
              <a:buNone/>
            </a:pPr>
            <a:r>
              <a:rPr lang="en-US" sz="2000" dirty="0"/>
              <a:t>Print(“Not valid String”);</a:t>
            </a:r>
          </a:p>
          <a:p>
            <a:pPr>
              <a:lnSpc>
                <a:spcPct val="80000"/>
              </a:lnSpc>
              <a:buFontTx/>
              <a:buNone/>
            </a:pPr>
            <a:endParaRPr lang="en-US" sz="2000" dirty="0"/>
          </a:p>
          <a:p>
            <a:pPr>
              <a:lnSpc>
                <a:spcPct val="80000"/>
              </a:lnSpc>
              <a:buFontTx/>
              <a:buNone/>
            </a:pPr>
            <a:endParaRPr lang="en-US" sz="2000"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Stack Operations</a:t>
            </a:r>
            <a:endParaRPr lang="en-GB" dirty="0"/>
          </a:p>
        </p:txBody>
      </p:sp>
      <p:sp>
        <p:nvSpPr>
          <p:cNvPr id="3" name="Content Placeholder 2"/>
          <p:cNvSpPr>
            <a:spLocks noGrp="1"/>
          </p:cNvSpPr>
          <p:nvPr>
            <p:ph idx="1"/>
          </p:nvPr>
        </p:nvSpPr>
        <p:spPr>
          <a:xfrm>
            <a:off x="1142976" y="1357298"/>
            <a:ext cx="7498080" cy="4800600"/>
          </a:xfrm>
        </p:spPr>
        <p:txBody>
          <a:bodyPr/>
          <a:lstStyle/>
          <a:p>
            <a:pPr>
              <a:lnSpc>
                <a:spcPct val="90000"/>
              </a:lnSpc>
            </a:pPr>
            <a:r>
              <a:rPr lang="en-US" dirty="0" smtClean="0">
                <a:cs typeface="Arial" charset="0"/>
              </a:rPr>
              <a:t>Elements are added to and removed from one designated end called the top.</a:t>
            </a:r>
            <a:endParaRPr lang="en-US" dirty="0" smtClean="0"/>
          </a:p>
          <a:p>
            <a:pPr>
              <a:lnSpc>
                <a:spcPct val="90000"/>
              </a:lnSpc>
            </a:pPr>
            <a:r>
              <a:rPr lang="en-US" dirty="0" smtClean="0"/>
              <a:t>Basic Operations</a:t>
            </a:r>
          </a:p>
          <a:p>
            <a:pPr lvl="1">
              <a:lnSpc>
                <a:spcPct val="90000"/>
              </a:lnSpc>
            </a:pPr>
            <a:r>
              <a:rPr lang="en-US" dirty="0" smtClean="0"/>
              <a:t>Push</a:t>
            </a:r>
            <a:r>
              <a:rPr lang="en-US" dirty="0" smtClean="0">
                <a:sym typeface="Wingdings" pitchFamily="2" charset="2"/>
              </a:rPr>
              <a:t>(), </a:t>
            </a:r>
            <a:r>
              <a:rPr lang="en-US" dirty="0" smtClean="0"/>
              <a:t>add element into the stack</a:t>
            </a:r>
          </a:p>
          <a:p>
            <a:pPr lvl="1">
              <a:lnSpc>
                <a:spcPct val="90000"/>
              </a:lnSpc>
            </a:pPr>
            <a:r>
              <a:rPr lang="en-US" dirty="0" smtClean="0"/>
              <a:t>pop(), remove &amp; return topmost element</a:t>
            </a:r>
          </a:p>
          <a:p>
            <a:pPr>
              <a:lnSpc>
                <a:spcPct val="90000"/>
              </a:lnSpc>
            </a:pPr>
            <a:r>
              <a:rPr lang="en-US" dirty="0" smtClean="0"/>
              <a:t>Other Operation</a:t>
            </a:r>
          </a:p>
          <a:p>
            <a:pPr lvl="1">
              <a:lnSpc>
                <a:spcPct val="90000"/>
              </a:lnSpc>
            </a:pPr>
            <a:r>
              <a:rPr lang="en-US" dirty="0" smtClean="0"/>
              <a:t>Empty()</a:t>
            </a:r>
          </a:p>
          <a:p>
            <a:pPr lvl="1">
              <a:lnSpc>
                <a:spcPct val="90000"/>
              </a:lnSpc>
            </a:pPr>
            <a:r>
              <a:rPr lang="en-US" dirty="0" smtClean="0"/>
              <a:t>Top()</a:t>
            </a:r>
          </a:p>
          <a:p>
            <a:pPr lvl="1">
              <a:lnSpc>
                <a:spcPct val="90000"/>
              </a:lnSpc>
            </a:pPr>
            <a:r>
              <a:rPr lang="en-US" dirty="0" smtClean="0"/>
              <a:t>Size()</a:t>
            </a:r>
          </a:p>
          <a:p>
            <a:endParaRPr lang="en-GB" dirty="0"/>
          </a:p>
        </p:txBody>
      </p:sp>
      <p:sp>
        <p:nvSpPr>
          <p:cNvPr id="4" name="Footer Placeholder 3"/>
          <p:cNvSpPr>
            <a:spLocks noGrp="1"/>
          </p:cNvSpPr>
          <p:nvPr>
            <p:ph type="ftr" sz="quarter" idx="11"/>
          </p:nvPr>
        </p:nvSpPr>
        <p:spPr>
          <a:xfrm>
            <a:off x="1571604" y="6305550"/>
            <a:ext cx="7038996" cy="476250"/>
          </a:xfrm>
        </p:spPr>
        <p:txBody>
          <a:bodyPr/>
          <a:lstStyle/>
          <a:p>
            <a:r>
              <a:rPr lang="en-GB" dirty="0" smtClean="0"/>
              <a:t>CSE 246 Data Structures and Algorithms          Fall2009        Quratulain</a:t>
            </a:r>
            <a:endParaRPr lang="en-GB" dirty="0"/>
          </a:p>
        </p:txBody>
      </p:sp>
      <p:sp>
        <p:nvSpPr>
          <p:cNvPr id="5" name="Slide Number Placeholder 4"/>
          <p:cNvSpPr>
            <a:spLocks noGrp="1"/>
          </p:cNvSpPr>
          <p:nvPr>
            <p:ph type="sldNum" sz="quarter" idx="12"/>
          </p:nvPr>
        </p:nvSpPr>
        <p:spPr/>
        <p:txBody>
          <a:bodyPr/>
          <a:lstStyle/>
          <a:p>
            <a:fld id="{61778265-A953-45BD-952B-9F96E876DE07}" type="slidenum">
              <a:rPr lang="en-GB" smtClean="0"/>
              <a:pPr/>
              <a:t>3</a:t>
            </a:fld>
            <a:endParaRPr lang="en-GB"/>
          </a:p>
        </p:txBody>
      </p:sp>
      <p:pic>
        <p:nvPicPr>
          <p:cNvPr id="6" name="Picture 8" descr="stack_svg"/>
          <p:cNvPicPr>
            <a:picLocks noChangeAspect="1" noChangeArrowheads="1"/>
          </p:cNvPicPr>
          <p:nvPr/>
        </p:nvPicPr>
        <p:blipFill>
          <a:blip r:embed="rId3" cstate="print"/>
          <a:srcRect/>
          <a:stretch>
            <a:fillRect/>
          </a:stretch>
        </p:blipFill>
        <p:spPr>
          <a:xfrm>
            <a:off x="5214942" y="3786190"/>
            <a:ext cx="3724275" cy="2676525"/>
          </a:xfrm>
          <a:prstGeom prst="rect">
            <a:avLst/>
          </a:prstGeom>
          <a:noFill/>
          <a:ln/>
        </p:spPr>
      </p:pic>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lstStyle/>
          <a:p>
            <a:r>
              <a:rPr lang="en-US" dirty="0" smtClean="0"/>
              <a:t>Arithmetic Expression validate</a:t>
            </a:r>
            <a:endParaRPr lang="en-US" dirty="0"/>
          </a:p>
        </p:txBody>
      </p:sp>
      <p:sp>
        <p:nvSpPr>
          <p:cNvPr id="15363" name="Rectangle 3"/>
          <p:cNvSpPr>
            <a:spLocks noGrp="1" noChangeArrowheads="1"/>
          </p:cNvSpPr>
          <p:nvPr>
            <p:ph type="body" idx="1"/>
          </p:nvPr>
        </p:nvSpPr>
        <p:spPr/>
        <p:txBody>
          <a:bodyPr/>
          <a:lstStyle/>
          <a:p>
            <a:r>
              <a:rPr lang="en-US" dirty="0"/>
              <a:t>Pushing an item on to stack correspond to opening a scope, and popping an item from the stack corresponds to closing a scope.</a:t>
            </a:r>
          </a:p>
          <a:p>
            <a:r>
              <a:rPr lang="en-US" dirty="0"/>
              <a:t>When the stack is empty and scope ender encountered, so the parenthesis pattern is invalid.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 Stack Interface in Java</a:t>
            </a:r>
            <a:endParaRPr lang="en-GB" dirty="0"/>
          </a:p>
        </p:txBody>
      </p:sp>
      <p:sp>
        <p:nvSpPr>
          <p:cNvPr id="3" name="Content Placeholder 2"/>
          <p:cNvSpPr>
            <a:spLocks noGrp="1"/>
          </p:cNvSpPr>
          <p:nvPr>
            <p:ph idx="1"/>
          </p:nvPr>
        </p:nvSpPr>
        <p:spPr/>
        <p:txBody>
          <a:bodyPr>
            <a:normAutofit fontScale="92500" lnSpcReduction="20000"/>
          </a:bodyPr>
          <a:lstStyle/>
          <a:p>
            <a:r>
              <a:rPr lang="en-GB" dirty="0" smtClean="0"/>
              <a:t>The stack data structure is included as a "built-in" class in the </a:t>
            </a:r>
            <a:r>
              <a:rPr lang="en-GB" dirty="0" err="1" smtClean="0"/>
              <a:t>java.util</a:t>
            </a:r>
            <a:r>
              <a:rPr lang="en-GB" dirty="0" smtClean="0"/>
              <a:t> package of Java.</a:t>
            </a:r>
          </a:p>
          <a:p>
            <a:r>
              <a:rPr lang="en-GB" dirty="0" smtClean="0"/>
              <a:t>it is instructive to learn how to design and implement a stack "from scratch.“</a:t>
            </a:r>
          </a:p>
          <a:p>
            <a:r>
              <a:rPr lang="en-GB" dirty="0" smtClean="0"/>
              <a:t>Implementing an abstract data type in Java involves two steps</a:t>
            </a:r>
          </a:p>
          <a:p>
            <a:pPr lvl="1"/>
            <a:r>
              <a:rPr lang="en-GB" dirty="0" smtClean="0"/>
              <a:t>Define interface </a:t>
            </a:r>
          </a:p>
          <a:p>
            <a:pPr lvl="1"/>
            <a:r>
              <a:rPr lang="en-GB" dirty="0" smtClean="0"/>
              <a:t>Define exceptions for any error conditions that can arise.</a:t>
            </a:r>
          </a:p>
          <a:p>
            <a:pPr lvl="1"/>
            <a:r>
              <a:rPr lang="en-GB" dirty="0" smtClean="0"/>
              <a:t>Provide a concrete class that implements the methods of the interface associated with that ADT.</a:t>
            </a:r>
          </a:p>
          <a:p>
            <a:endParaRPr lang="en-GB" dirty="0"/>
          </a:p>
        </p:txBody>
      </p:sp>
      <p:sp>
        <p:nvSpPr>
          <p:cNvPr id="4" name="Footer Placeholder 3"/>
          <p:cNvSpPr>
            <a:spLocks noGrp="1"/>
          </p:cNvSpPr>
          <p:nvPr>
            <p:ph type="ftr" sz="quarter" idx="11"/>
          </p:nvPr>
        </p:nvSpPr>
        <p:spPr/>
        <p:txBody>
          <a:bodyPr/>
          <a:lstStyle/>
          <a:p>
            <a:r>
              <a:rPr lang="en-GB" smtClean="0"/>
              <a:t>CSE 246 Data Structures and Algorithms          Fall2009        Quratulain</a:t>
            </a:r>
            <a:endParaRPr lang="en-GB"/>
          </a:p>
        </p:txBody>
      </p:sp>
      <p:sp>
        <p:nvSpPr>
          <p:cNvPr id="5" name="Slide Number Placeholder 4"/>
          <p:cNvSpPr>
            <a:spLocks noGrp="1"/>
          </p:cNvSpPr>
          <p:nvPr>
            <p:ph type="sldNum" sz="quarter" idx="12"/>
          </p:nvPr>
        </p:nvSpPr>
        <p:spPr/>
        <p:txBody>
          <a:bodyPr/>
          <a:lstStyle/>
          <a:p>
            <a:fld id="{61778265-A953-45BD-952B-9F96E876DE07}" type="slidenum">
              <a:rPr lang="en-GB" smtClean="0"/>
              <a:pPr/>
              <a:t>31</a:t>
            </a:fld>
            <a:endParaRPr lang="en-GB"/>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Stack interface</a:t>
            </a:r>
            <a:endParaRPr lang="en-GB" dirty="0"/>
          </a:p>
        </p:txBody>
      </p:sp>
      <p:sp>
        <p:nvSpPr>
          <p:cNvPr id="3" name="Content Placeholder 2"/>
          <p:cNvSpPr>
            <a:spLocks noGrp="1"/>
          </p:cNvSpPr>
          <p:nvPr>
            <p:ph idx="1"/>
          </p:nvPr>
        </p:nvSpPr>
        <p:spPr>
          <a:xfrm>
            <a:off x="1142976" y="1447800"/>
            <a:ext cx="7790712" cy="4800600"/>
          </a:xfrm>
        </p:spPr>
        <p:txBody>
          <a:bodyPr/>
          <a:lstStyle/>
          <a:p>
            <a:pPr>
              <a:buNone/>
            </a:pPr>
            <a:r>
              <a:rPr lang="en-GB" dirty="0" smtClean="0"/>
              <a:t>public interface Stack &lt;E&gt; {</a:t>
            </a:r>
          </a:p>
          <a:p>
            <a:pPr>
              <a:buNone/>
            </a:pPr>
            <a:r>
              <a:rPr lang="en-GB" dirty="0" smtClean="0"/>
              <a:t>  public </a:t>
            </a:r>
            <a:r>
              <a:rPr lang="en-GB" dirty="0" err="1" smtClean="0"/>
              <a:t>int</a:t>
            </a:r>
            <a:r>
              <a:rPr lang="en-GB" dirty="0" smtClean="0"/>
              <a:t> size();</a:t>
            </a:r>
          </a:p>
          <a:p>
            <a:pPr>
              <a:buNone/>
            </a:pPr>
            <a:r>
              <a:rPr lang="en-GB" dirty="0" smtClean="0"/>
              <a:t>  public </a:t>
            </a:r>
            <a:r>
              <a:rPr lang="en-GB" dirty="0" err="1" smtClean="0"/>
              <a:t>boolean</a:t>
            </a:r>
            <a:r>
              <a:rPr lang="en-GB" dirty="0" smtClean="0"/>
              <a:t> </a:t>
            </a:r>
            <a:r>
              <a:rPr lang="en-GB" dirty="0" err="1" smtClean="0"/>
              <a:t>isEmpty</a:t>
            </a:r>
            <a:r>
              <a:rPr lang="en-GB" dirty="0" smtClean="0"/>
              <a:t>();</a:t>
            </a:r>
          </a:p>
          <a:p>
            <a:pPr>
              <a:buNone/>
            </a:pPr>
            <a:r>
              <a:rPr lang="en-GB" dirty="0" smtClean="0"/>
              <a:t>  public E top() throws </a:t>
            </a:r>
            <a:r>
              <a:rPr lang="en-GB" dirty="0" err="1" smtClean="0"/>
              <a:t>EmptyStackException</a:t>
            </a:r>
            <a:r>
              <a:rPr lang="en-GB" dirty="0" smtClean="0"/>
              <a:t>;</a:t>
            </a:r>
          </a:p>
          <a:p>
            <a:pPr>
              <a:buNone/>
            </a:pPr>
            <a:r>
              <a:rPr lang="en-GB" dirty="0" smtClean="0"/>
              <a:t>  public void push( E element);</a:t>
            </a:r>
          </a:p>
          <a:p>
            <a:pPr>
              <a:buNone/>
            </a:pPr>
            <a:r>
              <a:rPr lang="en-GB" dirty="0" smtClean="0"/>
              <a:t>  public E pop() throws </a:t>
            </a:r>
            <a:r>
              <a:rPr lang="en-GB" dirty="0" err="1" smtClean="0"/>
              <a:t>EmptyStackException</a:t>
            </a:r>
            <a:r>
              <a:rPr lang="en-GB" dirty="0" smtClean="0"/>
              <a:t>;</a:t>
            </a:r>
          </a:p>
          <a:p>
            <a:pPr>
              <a:buNone/>
            </a:pPr>
            <a:r>
              <a:rPr lang="en-GB" dirty="0" smtClean="0"/>
              <a:t>  }</a:t>
            </a:r>
          </a:p>
          <a:p>
            <a:pPr>
              <a:buNone/>
            </a:pPr>
            <a:endParaRPr lang="en-GB" dirty="0" smtClean="0"/>
          </a:p>
          <a:p>
            <a:pPr>
              <a:buNone/>
            </a:pPr>
            <a:endParaRPr lang="en-GB" dirty="0"/>
          </a:p>
        </p:txBody>
      </p:sp>
      <p:sp>
        <p:nvSpPr>
          <p:cNvPr id="4" name="Footer Placeholder 3"/>
          <p:cNvSpPr>
            <a:spLocks noGrp="1"/>
          </p:cNvSpPr>
          <p:nvPr>
            <p:ph type="ftr" sz="quarter" idx="11"/>
          </p:nvPr>
        </p:nvSpPr>
        <p:spPr>
          <a:xfrm>
            <a:off x="1285852" y="6305550"/>
            <a:ext cx="7324748" cy="552450"/>
          </a:xfrm>
        </p:spPr>
        <p:txBody>
          <a:bodyPr/>
          <a:lstStyle/>
          <a:p>
            <a:r>
              <a:rPr lang="en-GB" dirty="0" smtClean="0"/>
              <a:t>CSE 246 Data Structures and Algorithms          Fall2009        Quratulain</a:t>
            </a:r>
            <a:endParaRPr lang="en-GB" dirty="0"/>
          </a:p>
        </p:txBody>
      </p:sp>
      <p:sp>
        <p:nvSpPr>
          <p:cNvPr id="5" name="Slide Number Placeholder 4"/>
          <p:cNvSpPr>
            <a:spLocks noGrp="1"/>
          </p:cNvSpPr>
          <p:nvPr>
            <p:ph type="sldNum" sz="quarter" idx="12"/>
          </p:nvPr>
        </p:nvSpPr>
        <p:spPr/>
        <p:txBody>
          <a:bodyPr/>
          <a:lstStyle/>
          <a:p>
            <a:fld id="{61778265-A953-45BD-952B-9F96E876DE07}" type="slidenum">
              <a:rPr lang="en-GB" smtClean="0"/>
              <a:pPr/>
              <a:t>32</a:t>
            </a:fld>
            <a:endParaRPr lang="en-GB"/>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a:xfrm>
            <a:off x="1142976" y="6305550"/>
            <a:ext cx="7467624" cy="552450"/>
          </a:xfrm>
        </p:spPr>
        <p:txBody>
          <a:bodyPr/>
          <a:lstStyle/>
          <a:p>
            <a:r>
              <a:rPr lang="en-GB" smtClean="0"/>
              <a:t>CSE 246 Data Structures and Algorithms          Fall2009        Quratulain</a:t>
            </a:r>
            <a:endParaRPr lang="en-GB"/>
          </a:p>
        </p:txBody>
      </p:sp>
      <p:sp>
        <p:nvSpPr>
          <p:cNvPr id="5" name="Slide Number Placeholder 4"/>
          <p:cNvSpPr>
            <a:spLocks noGrp="1"/>
          </p:cNvSpPr>
          <p:nvPr>
            <p:ph type="sldNum" sz="quarter" idx="12"/>
          </p:nvPr>
        </p:nvSpPr>
        <p:spPr/>
        <p:txBody>
          <a:bodyPr/>
          <a:lstStyle/>
          <a:p>
            <a:fld id="{61778265-A953-45BD-952B-9F96E876DE07}" type="slidenum">
              <a:rPr lang="en-GB" smtClean="0"/>
              <a:pPr/>
              <a:t>33</a:t>
            </a:fld>
            <a:endParaRPr lang="en-GB"/>
          </a:p>
        </p:txBody>
      </p:sp>
      <p:pic>
        <p:nvPicPr>
          <p:cNvPr id="4098" name="Picture 2"/>
          <p:cNvPicPr>
            <a:picLocks noChangeAspect="1" noChangeArrowheads="1"/>
          </p:cNvPicPr>
          <p:nvPr/>
        </p:nvPicPr>
        <p:blipFill>
          <a:blip r:embed="rId3" cstate="print"/>
          <a:srcRect/>
          <a:stretch>
            <a:fillRect/>
          </a:stretch>
        </p:blipFill>
        <p:spPr bwMode="auto">
          <a:xfrm>
            <a:off x="1285852" y="71439"/>
            <a:ext cx="6929485" cy="6572271"/>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a:xfrm>
            <a:off x="1071538" y="6305550"/>
            <a:ext cx="7539062" cy="552450"/>
          </a:xfrm>
        </p:spPr>
        <p:txBody>
          <a:bodyPr/>
          <a:lstStyle/>
          <a:p>
            <a:r>
              <a:rPr lang="en-GB" dirty="0" smtClean="0"/>
              <a:t>CSE 246 Data Structures and Algorithms          Fall2009        Quratulain</a:t>
            </a:r>
            <a:endParaRPr lang="en-GB" dirty="0"/>
          </a:p>
        </p:txBody>
      </p:sp>
      <p:sp>
        <p:nvSpPr>
          <p:cNvPr id="5" name="Slide Number Placeholder 4"/>
          <p:cNvSpPr>
            <a:spLocks noGrp="1"/>
          </p:cNvSpPr>
          <p:nvPr>
            <p:ph type="sldNum" sz="quarter" idx="12"/>
          </p:nvPr>
        </p:nvSpPr>
        <p:spPr/>
        <p:txBody>
          <a:bodyPr/>
          <a:lstStyle/>
          <a:p>
            <a:fld id="{61778265-A953-45BD-952B-9F96E876DE07}" type="slidenum">
              <a:rPr lang="en-GB" smtClean="0"/>
              <a:pPr/>
              <a:t>34</a:t>
            </a:fld>
            <a:endParaRPr lang="en-GB"/>
          </a:p>
        </p:txBody>
      </p:sp>
      <p:pic>
        <p:nvPicPr>
          <p:cNvPr id="5122" name="Picture 2"/>
          <p:cNvPicPr>
            <a:picLocks noChangeAspect="1" noChangeArrowheads="1"/>
          </p:cNvPicPr>
          <p:nvPr/>
        </p:nvPicPr>
        <p:blipFill>
          <a:blip r:embed="rId3" cstate="print"/>
          <a:srcRect/>
          <a:stretch>
            <a:fillRect/>
          </a:stretch>
        </p:blipFill>
        <p:spPr bwMode="auto">
          <a:xfrm>
            <a:off x="2009775" y="357167"/>
            <a:ext cx="5124450" cy="614366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Implementing a Stack with a Generic Linked List</a:t>
            </a:r>
            <a:endParaRPr lang="en-GB" dirty="0"/>
          </a:p>
        </p:txBody>
      </p:sp>
      <p:sp>
        <p:nvSpPr>
          <p:cNvPr id="3" name="Content Placeholder 2"/>
          <p:cNvSpPr>
            <a:spLocks noGrp="1"/>
          </p:cNvSpPr>
          <p:nvPr>
            <p:ph idx="1"/>
          </p:nvPr>
        </p:nvSpPr>
        <p:spPr/>
        <p:txBody>
          <a:bodyPr/>
          <a:lstStyle/>
          <a:p>
            <a:endParaRPr lang="en-GB" dirty="0" smtClean="0"/>
          </a:p>
          <a:p>
            <a:pPr>
              <a:buNone/>
            </a:pPr>
            <a:r>
              <a:rPr lang="en-GB" dirty="0" smtClean="0"/>
              <a:t>Left as homework</a:t>
            </a:r>
            <a:endParaRPr lang="en-GB" dirty="0"/>
          </a:p>
        </p:txBody>
      </p:sp>
      <p:sp>
        <p:nvSpPr>
          <p:cNvPr id="4" name="Footer Placeholder 3"/>
          <p:cNvSpPr>
            <a:spLocks noGrp="1"/>
          </p:cNvSpPr>
          <p:nvPr>
            <p:ph type="ftr" sz="quarter" idx="11"/>
          </p:nvPr>
        </p:nvSpPr>
        <p:spPr/>
        <p:txBody>
          <a:bodyPr/>
          <a:lstStyle/>
          <a:p>
            <a:r>
              <a:rPr lang="en-GB" smtClean="0"/>
              <a:t>CSE 246 Data Structures and Algorithms          Fall2009        Quratulain</a:t>
            </a:r>
            <a:endParaRPr lang="en-GB"/>
          </a:p>
        </p:txBody>
      </p:sp>
      <p:sp>
        <p:nvSpPr>
          <p:cNvPr id="5" name="Slide Number Placeholder 4"/>
          <p:cNvSpPr>
            <a:spLocks noGrp="1"/>
          </p:cNvSpPr>
          <p:nvPr>
            <p:ph type="sldNum" sz="quarter" idx="12"/>
          </p:nvPr>
        </p:nvSpPr>
        <p:spPr/>
        <p:txBody>
          <a:bodyPr/>
          <a:lstStyle/>
          <a:p>
            <a:fld id="{61778265-A953-45BD-952B-9F96E876DE07}" type="slidenum">
              <a:rPr lang="en-GB" smtClean="0"/>
              <a:pPr/>
              <a:t>35</a:t>
            </a:fld>
            <a:endParaRPr lang="en-GB"/>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a:xfrm>
            <a:off x="1285852" y="381000"/>
            <a:ext cx="7658123" cy="762000"/>
          </a:xfrm>
        </p:spPr>
        <p:txBody>
          <a:bodyPr>
            <a:normAutofit/>
          </a:bodyPr>
          <a:lstStyle/>
          <a:p>
            <a:r>
              <a:rPr lang="en-US" sz="3600" dirty="0"/>
              <a:t>Array </a:t>
            </a:r>
            <a:r>
              <a:rPr lang="en-US" sz="3600" dirty="0" smtClean="0"/>
              <a:t>Implementation of </a:t>
            </a:r>
            <a:r>
              <a:rPr lang="en-US" sz="3600" dirty="0"/>
              <a:t>a </a:t>
            </a:r>
            <a:r>
              <a:rPr lang="en-US" sz="3600" dirty="0" smtClean="0"/>
              <a:t>Stack</a:t>
            </a:r>
            <a:endParaRPr lang="en-US" sz="3600" dirty="0"/>
          </a:p>
        </p:txBody>
      </p:sp>
      <p:sp>
        <p:nvSpPr>
          <p:cNvPr id="12291" name="Rectangle 3"/>
          <p:cNvSpPr>
            <a:spLocks noGrp="1" noChangeArrowheads="1"/>
          </p:cNvSpPr>
          <p:nvPr>
            <p:ph type="body" idx="1"/>
          </p:nvPr>
        </p:nvSpPr>
        <p:spPr/>
        <p:txBody>
          <a:bodyPr/>
          <a:lstStyle/>
          <a:p>
            <a:pPr>
              <a:lnSpc>
                <a:spcPct val="90000"/>
              </a:lnSpc>
              <a:buFont typeface="Wingdings" pitchFamily="2" charset="2"/>
              <a:buNone/>
            </a:pPr>
            <a:r>
              <a:rPr lang="en-US" sz="2000" b="1" dirty="0">
                <a:latin typeface="Courier New" pitchFamily="49" charset="0"/>
              </a:rPr>
              <a:t>public class </a:t>
            </a:r>
            <a:r>
              <a:rPr lang="en-US" sz="2000" b="1" dirty="0" err="1">
                <a:latin typeface="Courier New" pitchFamily="49" charset="0"/>
              </a:rPr>
              <a:t>ArrayStack</a:t>
            </a:r>
            <a:r>
              <a:rPr lang="en-US" sz="2000" b="1" dirty="0">
                <a:latin typeface="Courier New" pitchFamily="49" charset="0"/>
              </a:rPr>
              <a:t> </a:t>
            </a:r>
          </a:p>
          <a:p>
            <a:pPr>
              <a:lnSpc>
                <a:spcPct val="90000"/>
              </a:lnSpc>
              <a:buFont typeface="Wingdings" pitchFamily="2" charset="2"/>
              <a:buNone/>
            </a:pPr>
            <a:r>
              <a:rPr lang="en-US" sz="2000" b="1" dirty="0">
                <a:latin typeface="Courier New" pitchFamily="49" charset="0"/>
              </a:rPr>
              <a:t>{</a:t>
            </a:r>
          </a:p>
          <a:p>
            <a:pPr>
              <a:lnSpc>
                <a:spcPct val="90000"/>
              </a:lnSpc>
              <a:buFont typeface="Wingdings" pitchFamily="2" charset="2"/>
              <a:buNone/>
            </a:pPr>
            <a:r>
              <a:rPr lang="en-US" sz="2000" b="1" dirty="0">
                <a:latin typeface="Courier New" pitchFamily="49" charset="0"/>
              </a:rPr>
              <a:t>   </a:t>
            </a:r>
            <a:r>
              <a:rPr lang="en-US" sz="2000" b="1" dirty="0" err="1">
                <a:latin typeface="Courier New" pitchFamily="49" charset="0"/>
              </a:rPr>
              <a:t>int</a:t>
            </a:r>
            <a:r>
              <a:rPr lang="en-US" sz="2000" b="1" dirty="0">
                <a:latin typeface="Courier New" pitchFamily="49" charset="0"/>
              </a:rPr>
              <a:t> </a:t>
            </a:r>
            <a:r>
              <a:rPr lang="en-US" sz="2000" b="1" dirty="0" err="1" smtClean="0">
                <a:latin typeface="Courier New" pitchFamily="49" charset="0"/>
              </a:rPr>
              <a:t>stackList</a:t>
            </a:r>
            <a:r>
              <a:rPr lang="en-US" sz="2000" b="1" dirty="0" smtClean="0">
                <a:latin typeface="Courier New" pitchFamily="49" charset="0"/>
              </a:rPr>
              <a:t>[];</a:t>
            </a:r>
            <a:endParaRPr lang="en-US" sz="2000" b="1" dirty="0">
              <a:latin typeface="Courier New" pitchFamily="49" charset="0"/>
            </a:endParaRPr>
          </a:p>
          <a:p>
            <a:pPr>
              <a:lnSpc>
                <a:spcPct val="90000"/>
              </a:lnSpc>
              <a:buFont typeface="Wingdings" pitchFamily="2" charset="2"/>
              <a:buNone/>
            </a:pPr>
            <a:r>
              <a:rPr lang="en-US" sz="2000" b="1" dirty="0">
                <a:latin typeface="Courier New" pitchFamily="49" charset="0"/>
              </a:rPr>
              <a:t>   </a:t>
            </a:r>
            <a:r>
              <a:rPr lang="en-US" sz="2000" b="1" dirty="0" err="1">
                <a:latin typeface="Courier New" pitchFamily="49" charset="0"/>
              </a:rPr>
              <a:t>int</a:t>
            </a:r>
            <a:r>
              <a:rPr lang="en-US" sz="2000" b="1" dirty="0">
                <a:latin typeface="Courier New" pitchFamily="49" charset="0"/>
              </a:rPr>
              <a:t> top;</a:t>
            </a:r>
          </a:p>
          <a:p>
            <a:pPr>
              <a:lnSpc>
                <a:spcPct val="90000"/>
              </a:lnSpc>
              <a:buFont typeface="Wingdings" pitchFamily="2" charset="2"/>
              <a:buNone/>
            </a:pPr>
            <a:r>
              <a:rPr lang="en-US" sz="2000" b="1" dirty="0">
                <a:latin typeface="Courier New" pitchFamily="49" charset="0"/>
              </a:rPr>
              <a:t>   static final </a:t>
            </a:r>
            <a:r>
              <a:rPr lang="en-US" sz="2000" b="1" dirty="0" err="1">
                <a:latin typeface="Courier New" pitchFamily="49" charset="0"/>
              </a:rPr>
              <a:t>int</a:t>
            </a:r>
            <a:r>
              <a:rPr lang="en-US" sz="2000" b="1" dirty="0">
                <a:latin typeface="Courier New" pitchFamily="49" charset="0"/>
              </a:rPr>
              <a:t> MAX = 100; </a:t>
            </a:r>
          </a:p>
          <a:p>
            <a:pPr>
              <a:lnSpc>
                <a:spcPct val="90000"/>
              </a:lnSpc>
              <a:buFont typeface="Wingdings" pitchFamily="2" charset="2"/>
              <a:buNone/>
            </a:pPr>
            <a:endParaRPr lang="en-US" sz="2000" b="1" dirty="0">
              <a:latin typeface="Courier New" pitchFamily="49" charset="0"/>
            </a:endParaRPr>
          </a:p>
          <a:p>
            <a:pPr>
              <a:lnSpc>
                <a:spcPct val="90000"/>
              </a:lnSpc>
              <a:buFont typeface="Wingdings" pitchFamily="2" charset="2"/>
              <a:buNone/>
            </a:pPr>
            <a:r>
              <a:rPr lang="en-US" sz="2000" b="1" dirty="0">
                <a:latin typeface="Courier New" pitchFamily="49" charset="0"/>
              </a:rPr>
              <a:t>   public </a:t>
            </a:r>
            <a:r>
              <a:rPr lang="en-US" sz="2000" b="1" dirty="0" err="1" smtClean="0">
                <a:latin typeface="Courier New" pitchFamily="49" charset="0"/>
              </a:rPr>
              <a:t>ArrayStack</a:t>
            </a:r>
            <a:r>
              <a:rPr lang="en-US" sz="2000" b="1" dirty="0">
                <a:latin typeface="Courier New" pitchFamily="49" charset="0"/>
              </a:rPr>
              <a:t>() </a:t>
            </a:r>
          </a:p>
          <a:p>
            <a:pPr>
              <a:lnSpc>
                <a:spcPct val="90000"/>
              </a:lnSpc>
              <a:buFont typeface="Wingdings" pitchFamily="2" charset="2"/>
              <a:buNone/>
            </a:pPr>
            <a:r>
              <a:rPr lang="en-US" sz="2000" b="1" dirty="0">
                <a:latin typeface="Courier New" pitchFamily="49" charset="0"/>
              </a:rPr>
              <a:t>   {</a:t>
            </a:r>
          </a:p>
          <a:p>
            <a:pPr>
              <a:lnSpc>
                <a:spcPct val="90000"/>
              </a:lnSpc>
              <a:buFont typeface="Wingdings" pitchFamily="2" charset="2"/>
              <a:buNone/>
            </a:pPr>
            <a:r>
              <a:rPr lang="en-US" sz="2000" b="1" dirty="0">
                <a:latin typeface="Courier New" pitchFamily="49" charset="0"/>
              </a:rPr>
              <a:t>      </a:t>
            </a:r>
            <a:r>
              <a:rPr lang="en-US" sz="2000" b="1" dirty="0" err="1" smtClean="0">
                <a:latin typeface="Courier New" pitchFamily="49" charset="0"/>
              </a:rPr>
              <a:t>stackList</a:t>
            </a:r>
            <a:r>
              <a:rPr lang="en-US" sz="2000" b="1" dirty="0" smtClean="0">
                <a:latin typeface="Courier New" pitchFamily="49" charset="0"/>
              </a:rPr>
              <a:t> </a:t>
            </a:r>
            <a:r>
              <a:rPr lang="en-US" sz="2000" b="1" dirty="0">
                <a:latin typeface="Courier New" pitchFamily="49" charset="0"/>
              </a:rPr>
              <a:t>= new </a:t>
            </a:r>
            <a:r>
              <a:rPr lang="en-US" sz="2000" b="1" dirty="0" err="1">
                <a:latin typeface="Courier New" pitchFamily="49" charset="0"/>
              </a:rPr>
              <a:t>int</a:t>
            </a:r>
            <a:r>
              <a:rPr lang="en-US" sz="2000" b="1" dirty="0">
                <a:latin typeface="Courier New" pitchFamily="49" charset="0"/>
              </a:rPr>
              <a:t>[MAX];</a:t>
            </a:r>
          </a:p>
          <a:p>
            <a:pPr>
              <a:lnSpc>
                <a:spcPct val="90000"/>
              </a:lnSpc>
              <a:buFont typeface="Wingdings" pitchFamily="2" charset="2"/>
              <a:buNone/>
            </a:pPr>
            <a:r>
              <a:rPr lang="en-US" sz="2000" b="1" dirty="0">
                <a:latin typeface="Courier New" pitchFamily="49" charset="0"/>
              </a:rPr>
              <a:t>      top = </a:t>
            </a:r>
            <a:r>
              <a:rPr lang="en-US" sz="2000" b="1" dirty="0" smtClean="0">
                <a:latin typeface="Courier New" pitchFamily="49" charset="0"/>
              </a:rPr>
              <a:t>-1;</a:t>
            </a:r>
            <a:endParaRPr lang="en-US" sz="2000" b="1" dirty="0">
              <a:latin typeface="Courier New" pitchFamily="49" charset="0"/>
            </a:endParaRPr>
          </a:p>
          <a:p>
            <a:pPr>
              <a:lnSpc>
                <a:spcPct val="90000"/>
              </a:lnSpc>
              <a:buFont typeface="Wingdings" pitchFamily="2" charset="2"/>
              <a:buNone/>
            </a:pPr>
            <a:r>
              <a:rPr lang="en-US" sz="2000" b="1" dirty="0">
                <a:latin typeface="Courier New" pitchFamily="49" charset="0"/>
              </a:rPr>
              <a:t>   }</a:t>
            </a:r>
          </a:p>
          <a:p>
            <a:pPr>
              <a:lnSpc>
                <a:spcPct val="90000"/>
              </a:lnSpc>
              <a:buFont typeface="Wingdings" pitchFamily="2" charset="2"/>
              <a:buNone/>
            </a:pPr>
            <a:r>
              <a:rPr lang="en-US" sz="2000" b="1" dirty="0">
                <a:latin typeface="Courier New" pitchFamily="49" charset="0"/>
              </a:rPr>
              <a:t>   // ...</a:t>
            </a:r>
          </a:p>
          <a:p>
            <a:pPr>
              <a:lnSpc>
                <a:spcPct val="90000"/>
              </a:lnSpc>
              <a:buFont typeface="Wingdings" pitchFamily="2" charset="2"/>
              <a:buNone/>
            </a:pPr>
            <a:r>
              <a:rPr lang="en-US" sz="2000" b="1" dirty="0">
                <a:latin typeface="Courier New" pitchFamily="49" charset="0"/>
              </a:rPr>
              <a:t>}</a:t>
            </a:r>
            <a:endParaRPr lang="en-US" sz="2000" dirty="0">
              <a:latin typeface="Courier New" pitchFamily="49" charset="0"/>
            </a:endParaRPr>
          </a:p>
        </p:txBody>
      </p:sp>
      <p:sp>
        <p:nvSpPr>
          <p:cNvPr id="12292" name="Rectangle 4"/>
          <p:cNvSpPr>
            <a:spLocks noChangeArrowheads="1"/>
          </p:cNvSpPr>
          <p:nvPr/>
        </p:nvSpPr>
        <p:spPr bwMode="auto">
          <a:xfrm>
            <a:off x="3124200" y="5638800"/>
            <a:ext cx="5715000" cy="533400"/>
          </a:xfrm>
          <a:prstGeom prst="rect">
            <a:avLst/>
          </a:prstGeom>
          <a:noFill/>
          <a:ln w="9525">
            <a:solidFill>
              <a:schemeClr val="tx1"/>
            </a:solidFill>
            <a:miter lim="800000"/>
            <a:headEnd/>
            <a:tailEnd/>
          </a:ln>
          <a:effectLst/>
        </p:spPr>
        <p:txBody>
          <a:bodyPr wrap="none" anchor="ctr"/>
          <a:lstStyle/>
          <a:p>
            <a:endParaRPr lang="en-GB"/>
          </a:p>
        </p:txBody>
      </p:sp>
      <p:sp>
        <p:nvSpPr>
          <p:cNvPr id="12293" name="Line 5"/>
          <p:cNvSpPr>
            <a:spLocks noChangeShapeType="1"/>
          </p:cNvSpPr>
          <p:nvPr/>
        </p:nvSpPr>
        <p:spPr bwMode="auto">
          <a:xfrm>
            <a:off x="3657600" y="5638800"/>
            <a:ext cx="0" cy="533400"/>
          </a:xfrm>
          <a:prstGeom prst="line">
            <a:avLst/>
          </a:prstGeom>
          <a:noFill/>
          <a:ln w="9525">
            <a:solidFill>
              <a:schemeClr val="tx1"/>
            </a:solidFill>
            <a:miter lim="800000"/>
            <a:headEnd/>
            <a:tailEnd/>
          </a:ln>
          <a:effectLst/>
        </p:spPr>
        <p:txBody>
          <a:bodyPr wrap="none" anchor="ctr"/>
          <a:lstStyle/>
          <a:p>
            <a:endParaRPr lang="en-GB"/>
          </a:p>
        </p:txBody>
      </p:sp>
      <p:sp>
        <p:nvSpPr>
          <p:cNvPr id="12294" name="Line 6"/>
          <p:cNvSpPr>
            <a:spLocks noChangeShapeType="1"/>
          </p:cNvSpPr>
          <p:nvPr/>
        </p:nvSpPr>
        <p:spPr bwMode="auto">
          <a:xfrm>
            <a:off x="4191000" y="5638800"/>
            <a:ext cx="0" cy="533400"/>
          </a:xfrm>
          <a:prstGeom prst="line">
            <a:avLst/>
          </a:prstGeom>
          <a:noFill/>
          <a:ln w="9525">
            <a:solidFill>
              <a:schemeClr val="tx1"/>
            </a:solidFill>
            <a:miter lim="800000"/>
            <a:headEnd/>
            <a:tailEnd/>
          </a:ln>
          <a:effectLst/>
        </p:spPr>
        <p:txBody>
          <a:bodyPr wrap="none" anchor="ctr"/>
          <a:lstStyle/>
          <a:p>
            <a:endParaRPr lang="en-GB"/>
          </a:p>
        </p:txBody>
      </p:sp>
      <p:sp>
        <p:nvSpPr>
          <p:cNvPr id="12295" name="Line 7"/>
          <p:cNvSpPr>
            <a:spLocks noChangeShapeType="1"/>
          </p:cNvSpPr>
          <p:nvPr/>
        </p:nvSpPr>
        <p:spPr bwMode="auto">
          <a:xfrm>
            <a:off x="4724400" y="5638800"/>
            <a:ext cx="0" cy="533400"/>
          </a:xfrm>
          <a:prstGeom prst="line">
            <a:avLst/>
          </a:prstGeom>
          <a:noFill/>
          <a:ln w="9525">
            <a:solidFill>
              <a:schemeClr val="tx1"/>
            </a:solidFill>
            <a:miter lim="800000"/>
            <a:headEnd/>
            <a:tailEnd/>
          </a:ln>
          <a:effectLst/>
        </p:spPr>
        <p:txBody>
          <a:bodyPr wrap="none" anchor="ctr"/>
          <a:lstStyle/>
          <a:p>
            <a:endParaRPr lang="en-GB"/>
          </a:p>
        </p:txBody>
      </p:sp>
      <p:sp>
        <p:nvSpPr>
          <p:cNvPr id="12296" name="Line 8"/>
          <p:cNvSpPr>
            <a:spLocks noChangeShapeType="1"/>
          </p:cNvSpPr>
          <p:nvPr/>
        </p:nvSpPr>
        <p:spPr bwMode="auto">
          <a:xfrm>
            <a:off x="5257800" y="5638800"/>
            <a:ext cx="0" cy="533400"/>
          </a:xfrm>
          <a:prstGeom prst="line">
            <a:avLst/>
          </a:prstGeom>
          <a:noFill/>
          <a:ln w="9525">
            <a:solidFill>
              <a:schemeClr val="tx1"/>
            </a:solidFill>
            <a:miter lim="800000"/>
            <a:headEnd/>
            <a:tailEnd/>
          </a:ln>
          <a:effectLst/>
        </p:spPr>
        <p:txBody>
          <a:bodyPr wrap="none" anchor="ctr"/>
          <a:lstStyle/>
          <a:p>
            <a:endParaRPr lang="en-GB"/>
          </a:p>
        </p:txBody>
      </p:sp>
      <p:sp>
        <p:nvSpPr>
          <p:cNvPr id="12297" name="Line 9"/>
          <p:cNvSpPr>
            <a:spLocks noChangeShapeType="1"/>
          </p:cNvSpPr>
          <p:nvPr/>
        </p:nvSpPr>
        <p:spPr bwMode="auto">
          <a:xfrm>
            <a:off x="5791200" y="5638800"/>
            <a:ext cx="0" cy="533400"/>
          </a:xfrm>
          <a:prstGeom prst="line">
            <a:avLst/>
          </a:prstGeom>
          <a:noFill/>
          <a:ln w="9525">
            <a:solidFill>
              <a:schemeClr val="tx1"/>
            </a:solidFill>
            <a:miter lim="800000"/>
            <a:headEnd/>
            <a:tailEnd/>
          </a:ln>
          <a:effectLst/>
        </p:spPr>
        <p:txBody>
          <a:bodyPr wrap="none" anchor="ctr"/>
          <a:lstStyle/>
          <a:p>
            <a:endParaRPr lang="en-GB"/>
          </a:p>
        </p:txBody>
      </p:sp>
      <p:sp>
        <p:nvSpPr>
          <p:cNvPr id="12298" name="Line 10"/>
          <p:cNvSpPr>
            <a:spLocks noChangeShapeType="1"/>
          </p:cNvSpPr>
          <p:nvPr/>
        </p:nvSpPr>
        <p:spPr bwMode="auto">
          <a:xfrm>
            <a:off x="7772400" y="5638800"/>
            <a:ext cx="0" cy="533400"/>
          </a:xfrm>
          <a:prstGeom prst="line">
            <a:avLst/>
          </a:prstGeom>
          <a:noFill/>
          <a:ln w="9525">
            <a:solidFill>
              <a:schemeClr val="tx1"/>
            </a:solidFill>
            <a:miter lim="800000"/>
            <a:headEnd/>
            <a:tailEnd/>
          </a:ln>
          <a:effectLst/>
        </p:spPr>
        <p:txBody>
          <a:bodyPr wrap="none" anchor="ctr"/>
          <a:lstStyle/>
          <a:p>
            <a:endParaRPr lang="en-GB"/>
          </a:p>
        </p:txBody>
      </p:sp>
      <p:sp>
        <p:nvSpPr>
          <p:cNvPr id="12299" name="Line 11"/>
          <p:cNvSpPr>
            <a:spLocks noChangeShapeType="1"/>
          </p:cNvSpPr>
          <p:nvPr/>
        </p:nvSpPr>
        <p:spPr bwMode="auto">
          <a:xfrm>
            <a:off x="8305800" y="5638800"/>
            <a:ext cx="0" cy="533400"/>
          </a:xfrm>
          <a:prstGeom prst="line">
            <a:avLst/>
          </a:prstGeom>
          <a:noFill/>
          <a:ln w="9525">
            <a:solidFill>
              <a:schemeClr val="tx1"/>
            </a:solidFill>
            <a:miter lim="800000"/>
            <a:headEnd/>
            <a:tailEnd/>
          </a:ln>
          <a:effectLst/>
        </p:spPr>
        <p:txBody>
          <a:bodyPr wrap="none" anchor="ctr"/>
          <a:lstStyle/>
          <a:p>
            <a:endParaRPr lang="en-GB"/>
          </a:p>
        </p:txBody>
      </p:sp>
      <p:sp>
        <p:nvSpPr>
          <p:cNvPr id="12300" name="Rectangle 12"/>
          <p:cNvSpPr>
            <a:spLocks noChangeArrowheads="1"/>
          </p:cNvSpPr>
          <p:nvPr/>
        </p:nvSpPr>
        <p:spPr bwMode="auto">
          <a:xfrm>
            <a:off x="4714876" y="4938713"/>
            <a:ext cx="533400" cy="381000"/>
          </a:xfrm>
          <a:prstGeom prst="rect">
            <a:avLst/>
          </a:prstGeom>
          <a:noFill/>
          <a:ln w="12700">
            <a:solidFill>
              <a:schemeClr val="tx1"/>
            </a:solidFill>
            <a:miter lim="800000"/>
            <a:headEnd/>
            <a:tailEnd/>
          </a:ln>
          <a:effectLst/>
        </p:spPr>
        <p:txBody>
          <a:bodyPr wrap="none" anchor="ctr"/>
          <a:lstStyle/>
          <a:p>
            <a:endParaRPr lang="en-GB"/>
          </a:p>
        </p:txBody>
      </p:sp>
      <p:sp>
        <p:nvSpPr>
          <p:cNvPr id="12301" name="Text Box 13"/>
          <p:cNvSpPr txBox="1">
            <a:spLocks noChangeArrowheads="1"/>
          </p:cNvSpPr>
          <p:nvPr/>
        </p:nvSpPr>
        <p:spPr bwMode="auto">
          <a:xfrm>
            <a:off x="4819651" y="4905375"/>
            <a:ext cx="312906" cy="400110"/>
          </a:xfrm>
          <a:prstGeom prst="rect">
            <a:avLst/>
          </a:prstGeom>
          <a:noFill/>
          <a:ln w="9525">
            <a:noFill/>
            <a:miter lim="800000"/>
            <a:headEnd/>
            <a:tailEnd/>
          </a:ln>
          <a:effectLst/>
        </p:spPr>
        <p:txBody>
          <a:bodyPr wrap="none">
            <a:spAutoFit/>
          </a:bodyPr>
          <a:lstStyle/>
          <a:p>
            <a:r>
              <a:rPr lang="en-US" sz="2000" dirty="0" smtClean="0">
                <a:latin typeface="Times New Roman" charset="0"/>
              </a:rPr>
              <a:t>3</a:t>
            </a:r>
            <a:endParaRPr lang="en-US" sz="2000" dirty="0">
              <a:latin typeface="Times New Roman" charset="0"/>
            </a:endParaRPr>
          </a:p>
        </p:txBody>
      </p:sp>
      <p:sp>
        <p:nvSpPr>
          <p:cNvPr id="12302" name="Line 14"/>
          <p:cNvSpPr>
            <a:spLocks noChangeShapeType="1"/>
          </p:cNvSpPr>
          <p:nvPr/>
        </p:nvSpPr>
        <p:spPr bwMode="auto">
          <a:xfrm>
            <a:off x="4987926" y="5334000"/>
            <a:ext cx="0" cy="304800"/>
          </a:xfrm>
          <a:prstGeom prst="line">
            <a:avLst/>
          </a:prstGeom>
          <a:noFill/>
          <a:ln w="9525">
            <a:solidFill>
              <a:schemeClr val="tx1"/>
            </a:solidFill>
            <a:miter lim="800000"/>
            <a:headEnd/>
            <a:tailEnd type="triangle" w="med" len="med"/>
          </a:ln>
          <a:effectLst/>
        </p:spPr>
        <p:txBody>
          <a:bodyPr wrap="none" anchor="ctr"/>
          <a:lstStyle/>
          <a:p>
            <a:endParaRPr lang="en-GB"/>
          </a:p>
        </p:txBody>
      </p:sp>
      <p:sp>
        <p:nvSpPr>
          <p:cNvPr id="12303" name="Text Box 15"/>
          <p:cNvSpPr txBox="1">
            <a:spLocks noChangeArrowheads="1"/>
          </p:cNvSpPr>
          <p:nvPr/>
        </p:nvSpPr>
        <p:spPr bwMode="auto">
          <a:xfrm>
            <a:off x="5278446" y="4960951"/>
            <a:ext cx="508000" cy="396875"/>
          </a:xfrm>
          <a:prstGeom prst="rect">
            <a:avLst/>
          </a:prstGeom>
          <a:noFill/>
          <a:ln w="9525">
            <a:noFill/>
            <a:miter lim="800000"/>
            <a:headEnd/>
            <a:tailEnd/>
          </a:ln>
          <a:effectLst/>
        </p:spPr>
        <p:txBody>
          <a:bodyPr wrap="none">
            <a:spAutoFit/>
          </a:bodyPr>
          <a:lstStyle/>
          <a:p>
            <a:r>
              <a:rPr lang="en-US" sz="2000" dirty="0">
                <a:latin typeface="Times New Roman" charset="0"/>
              </a:rPr>
              <a:t>top</a:t>
            </a:r>
          </a:p>
        </p:txBody>
      </p:sp>
      <p:sp>
        <p:nvSpPr>
          <p:cNvPr id="12304" name="Text Box 16"/>
          <p:cNvSpPr txBox="1">
            <a:spLocks noChangeArrowheads="1"/>
          </p:cNvSpPr>
          <p:nvPr/>
        </p:nvSpPr>
        <p:spPr bwMode="auto">
          <a:xfrm>
            <a:off x="3270250" y="5699125"/>
            <a:ext cx="312906" cy="400110"/>
          </a:xfrm>
          <a:prstGeom prst="rect">
            <a:avLst/>
          </a:prstGeom>
          <a:noFill/>
          <a:ln w="9525">
            <a:noFill/>
            <a:miter lim="800000"/>
            <a:headEnd/>
            <a:tailEnd/>
          </a:ln>
          <a:effectLst/>
        </p:spPr>
        <p:txBody>
          <a:bodyPr wrap="none">
            <a:spAutoFit/>
          </a:bodyPr>
          <a:lstStyle/>
          <a:p>
            <a:r>
              <a:rPr lang="en-US" sz="2000" dirty="0" smtClean="0">
                <a:latin typeface="Times New Roman" charset="0"/>
              </a:rPr>
              <a:t>1</a:t>
            </a:r>
            <a:endParaRPr lang="en-US" sz="2000" dirty="0">
              <a:latin typeface="Times New Roman" charset="0"/>
            </a:endParaRPr>
          </a:p>
        </p:txBody>
      </p:sp>
      <p:sp>
        <p:nvSpPr>
          <p:cNvPr id="12305" name="Text Box 17"/>
          <p:cNvSpPr txBox="1">
            <a:spLocks noChangeArrowheads="1"/>
          </p:cNvSpPr>
          <p:nvPr/>
        </p:nvSpPr>
        <p:spPr bwMode="auto">
          <a:xfrm>
            <a:off x="3676650" y="5699125"/>
            <a:ext cx="312906" cy="400110"/>
          </a:xfrm>
          <a:prstGeom prst="rect">
            <a:avLst/>
          </a:prstGeom>
          <a:noFill/>
          <a:ln w="9525">
            <a:noFill/>
            <a:miter lim="800000"/>
            <a:headEnd/>
            <a:tailEnd/>
          </a:ln>
          <a:effectLst/>
        </p:spPr>
        <p:txBody>
          <a:bodyPr wrap="none">
            <a:spAutoFit/>
          </a:bodyPr>
          <a:lstStyle/>
          <a:p>
            <a:r>
              <a:rPr lang="en-US" sz="2000" dirty="0" smtClean="0">
                <a:latin typeface="Times New Roman" charset="0"/>
              </a:rPr>
              <a:t>4</a:t>
            </a:r>
            <a:endParaRPr lang="en-US" sz="2000" dirty="0">
              <a:latin typeface="Times New Roman" charset="0"/>
            </a:endParaRPr>
          </a:p>
        </p:txBody>
      </p:sp>
      <p:sp>
        <p:nvSpPr>
          <p:cNvPr id="12306" name="Text Box 18"/>
          <p:cNvSpPr txBox="1">
            <a:spLocks noChangeArrowheads="1"/>
          </p:cNvSpPr>
          <p:nvPr/>
        </p:nvSpPr>
        <p:spPr bwMode="auto">
          <a:xfrm>
            <a:off x="4267200" y="5699125"/>
            <a:ext cx="441146" cy="400110"/>
          </a:xfrm>
          <a:prstGeom prst="rect">
            <a:avLst/>
          </a:prstGeom>
          <a:noFill/>
          <a:ln w="9525">
            <a:noFill/>
            <a:miter lim="800000"/>
            <a:headEnd/>
            <a:tailEnd/>
          </a:ln>
          <a:effectLst/>
        </p:spPr>
        <p:txBody>
          <a:bodyPr wrap="none">
            <a:spAutoFit/>
          </a:bodyPr>
          <a:lstStyle/>
          <a:p>
            <a:r>
              <a:rPr lang="en-US" sz="2000" dirty="0" smtClean="0">
                <a:latin typeface="Times New Roman" charset="0"/>
              </a:rPr>
              <a:t>32</a:t>
            </a:r>
            <a:endParaRPr lang="en-US" sz="2000" dirty="0">
              <a:latin typeface="Times New Roman" charset="0"/>
            </a:endParaRPr>
          </a:p>
        </p:txBody>
      </p:sp>
      <p:sp>
        <p:nvSpPr>
          <p:cNvPr id="12307" name="Text Box 19"/>
          <p:cNvSpPr txBox="1">
            <a:spLocks noChangeArrowheads="1"/>
          </p:cNvSpPr>
          <p:nvPr/>
        </p:nvSpPr>
        <p:spPr bwMode="auto">
          <a:xfrm>
            <a:off x="4724400" y="5699125"/>
            <a:ext cx="312906" cy="400110"/>
          </a:xfrm>
          <a:prstGeom prst="rect">
            <a:avLst/>
          </a:prstGeom>
          <a:noFill/>
          <a:ln w="9525">
            <a:noFill/>
            <a:miter lim="800000"/>
            <a:headEnd/>
            <a:tailEnd/>
          </a:ln>
          <a:effectLst/>
        </p:spPr>
        <p:txBody>
          <a:bodyPr wrap="none">
            <a:spAutoFit/>
          </a:bodyPr>
          <a:lstStyle/>
          <a:p>
            <a:r>
              <a:rPr lang="en-US" sz="2000" dirty="0" smtClean="0">
                <a:latin typeface="Times New Roman" charset="0"/>
              </a:rPr>
              <a:t>7</a:t>
            </a:r>
            <a:endParaRPr lang="en-US" sz="2000" dirty="0">
              <a:latin typeface="Times New Roman" charset="0"/>
            </a:endParaRPr>
          </a:p>
        </p:txBody>
      </p:sp>
      <p:sp>
        <p:nvSpPr>
          <p:cNvPr id="12309" name="Text Box 21"/>
          <p:cNvSpPr txBox="1">
            <a:spLocks noChangeArrowheads="1"/>
          </p:cNvSpPr>
          <p:nvPr/>
        </p:nvSpPr>
        <p:spPr bwMode="auto">
          <a:xfrm>
            <a:off x="6407150" y="5653088"/>
            <a:ext cx="374650" cy="396875"/>
          </a:xfrm>
          <a:prstGeom prst="rect">
            <a:avLst/>
          </a:prstGeom>
          <a:noFill/>
          <a:ln w="9525">
            <a:noFill/>
            <a:miter lim="800000"/>
            <a:headEnd/>
            <a:tailEnd/>
          </a:ln>
          <a:effectLst/>
        </p:spPr>
        <p:txBody>
          <a:bodyPr wrap="none">
            <a:spAutoFit/>
          </a:bodyPr>
          <a:lstStyle/>
          <a:p>
            <a:r>
              <a:rPr lang="en-US" sz="2000">
                <a:latin typeface="Times New Roman" charset="0"/>
              </a:rPr>
              <a:t>...</a:t>
            </a:r>
          </a:p>
        </p:txBody>
      </p:sp>
      <p:sp>
        <p:nvSpPr>
          <p:cNvPr id="12310" name="Line 22"/>
          <p:cNvSpPr>
            <a:spLocks noChangeShapeType="1"/>
          </p:cNvSpPr>
          <p:nvPr/>
        </p:nvSpPr>
        <p:spPr bwMode="auto">
          <a:xfrm>
            <a:off x="6324600" y="5638800"/>
            <a:ext cx="0" cy="533400"/>
          </a:xfrm>
          <a:prstGeom prst="line">
            <a:avLst/>
          </a:prstGeom>
          <a:noFill/>
          <a:ln w="9525">
            <a:solidFill>
              <a:schemeClr val="tx1"/>
            </a:solidFill>
            <a:miter lim="800000"/>
            <a:headEnd/>
            <a:tailEnd/>
          </a:ln>
          <a:effectLst/>
        </p:spPr>
        <p:txBody>
          <a:bodyPr wrap="none" anchor="ctr"/>
          <a:lstStyle/>
          <a:p>
            <a:endParaRPr lang="en-GB"/>
          </a:p>
        </p:txBody>
      </p:sp>
      <p:sp>
        <p:nvSpPr>
          <p:cNvPr id="23" name="Slide Number Placeholder 22"/>
          <p:cNvSpPr>
            <a:spLocks noGrp="1"/>
          </p:cNvSpPr>
          <p:nvPr>
            <p:ph type="sldNum" sz="quarter" idx="12"/>
          </p:nvPr>
        </p:nvSpPr>
        <p:spPr/>
        <p:txBody>
          <a:bodyPr/>
          <a:lstStyle/>
          <a:p>
            <a:fld id="{61778265-A953-45BD-952B-9F96E876DE07}" type="slidenum">
              <a:rPr lang="en-GB" smtClean="0"/>
              <a:pPr/>
              <a:t>4</a:t>
            </a:fld>
            <a:endParaRPr lang="en-GB"/>
          </a:p>
        </p:txBody>
      </p:sp>
      <p:sp>
        <p:nvSpPr>
          <p:cNvPr id="24" name="Footer Placeholder 23"/>
          <p:cNvSpPr>
            <a:spLocks noGrp="1"/>
          </p:cNvSpPr>
          <p:nvPr>
            <p:ph type="ftr" sz="quarter" idx="11"/>
          </p:nvPr>
        </p:nvSpPr>
        <p:spPr/>
        <p:txBody>
          <a:bodyPr/>
          <a:lstStyle/>
          <a:p>
            <a:r>
              <a:rPr lang="en-GB" smtClean="0"/>
              <a:t>CSE 246 Data Structures and Algorithms          Fall2009        Quratulain</a:t>
            </a:r>
            <a:endParaRPr lang="en-GB"/>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lstStyle/>
          <a:p>
            <a:r>
              <a:rPr lang="en-US"/>
              <a:t>ArrayStack class, continued</a:t>
            </a:r>
          </a:p>
        </p:txBody>
      </p:sp>
      <p:sp>
        <p:nvSpPr>
          <p:cNvPr id="8195" name="Rectangle 3"/>
          <p:cNvSpPr>
            <a:spLocks noGrp="1" noChangeArrowheads="1"/>
          </p:cNvSpPr>
          <p:nvPr>
            <p:ph type="body" idx="1"/>
          </p:nvPr>
        </p:nvSpPr>
        <p:spPr>
          <a:xfrm>
            <a:off x="1000100" y="2017713"/>
            <a:ext cx="4429156" cy="4114800"/>
          </a:xfrm>
        </p:spPr>
        <p:txBody>
          <a:bodyPr>
            <a:normAutofit/>
          </a:bodyPr>
          <a:lstStyle/>
          <a:p>
            <a:pPr>
              <a:lnSpc>
                <a:spcPct val="80000"/>
              </a:lnSpc>
              <a:buFont typeface="Wingdings" pitchFamily="2" charset="2"/>
              <a:buNone/>
            </a:pPr>
            <a:r>
              <a:rPr lang="en-US" sz="1800" b="1" dirty="0">
                <a:latin typeface="Courier New" pitchFamily="49" charset="0"/>
              </a:rPr>
              <a:t>public class </a:t>
            </a:r>
            <a:r>
              <a:rPr lang="en-US" sz="1800" b="1" dirty="0" err="1">
                <a:latin typeface="Courier New" pitchFamily="49" charset="0"/>
              </a:rPr>
              <a:t>ArrayStack</a:t>
            </a:r>
            <a:r>
              <a:rPr lang="en-US" sz="1800" b="1" dirty="0">
                <a:latin typeface="Courier New" pitchFamily="49" charset="0"/>
              </a:rPr>
              <a:t> </a:t>
            </a:r>
          </a:p>
          <a:p>
            <a:pPr>
              <a:lnSpc>
                <a:spcPct val="80000"/>
              </a:lnSpc>
              <a:buFont typeface="Wingdings" pitchFamily="2" charset="2"/>
              <a:buNone/>
            </a:pPr>
            <a:r>
              <a:rPr lang="en-US" sz="1800" b="1" dirty="0">
                <a:latin typeface="Courier New" pitchFamily="49" charset="0"/>
              </a:rPr>
              <a:t>{  // ...</a:t>
            </a:r>
          </a:p>
          <a:p>
            <a:pPr>
              <a:lnSpc>
                <a:spcPct val="80000"/>
              </a:lnSpc>
              <a:buFont typeface="Wingdings" pitchFamily="2" charset="2"/>
              <a:buNone/>
            </a:pPr>
            <a:r>
              <a:rPr lang="en-US" sz="1800" b="1" dirty="0">
                <a:latin typeface="Courier New" pitchFamily="49" charset="0"/>
              </a:rPr>
              <a:t> </a:t>
            </a:r>
            <a:r>
              <a:rPr lang="en-US" sz="1800" b="1" dirty="0" smtClean="0">
                <a:latin typeface="Courier New" pitchFamily="49" charset="0"/>
              </a:rPr>
              <a:t>public </a:t>
            </a:r>
            <a:r>
              <a:rPr lang="en-US" sz="1800" b="1" dirty="0" err="1">
                <a:latin typeface="Courier New" pitchFamily="49" charset="0"/>
              </a:rPr>
              <a:t>boolean</a:t>
            </a:r>
            <a:r>
              <a:rPr lang="en-US" sz="1800" b="1" dirty="0">
                <a:latin typeface="Courier New" pitchFamily="49" charset="0"/>
              </a:rPr>
              <a:t> empty() </a:t>
            </a:r>
          </a:p>
          <a:p>
            <a:pPr>
              <a:lnSpc>
                <a:spcPct val="80000"/>
              </a:lnSpc>
              <a:buFont typeface="Wingdings" pitchFamily="2" charset="2"/>
              <a:buNone/>
            </a:pPr>
            <a:r>
              <a:rPr lang="en-US" sz="1800" b="1" dirty="0">
                <a:latin typeface="Courier New" pitchFamily="49" charset="0"/>
              </a:rPr>
              <a:t> </a:t>
            </a:r>
            <a:r>
              <a:rPr lang="en-US" sz="1800" b="1" dirty="0" smtClean="0">
                <a:latin typeface="Courier New" pitchFamily="49" charset="0"/>
              </a:rPr>
              <a:t>{</a:t>
            </a:r>
            <a:endParaRPr lang="en-US" sz="1800" b="1" dirty="0">
              <a:latin typeface="Courier New" pitchFamily="49" charset="0"/>
            </a:endParaRPr>
          </a:p>
          <a:p>
            <a:pPr>
              <a:lnSpc>
                <a:spcPct val="80000"/>
              </a:lnSpc>
              <a:buFont typeface="Wingdings" pitchFamily="2" charset="2"/>
              <a:buNone/>
            </a:pPr>
            <a:r>
              <a:rPr lang="en-US" sz="1800" b="1" dirty="0">
                <a:latin typeface="Courier New" pitchFamily="49" charset="0"/>
              </a:rPr>
              <a:t>      return (top == </a:t>
            </a:r>
            <a:r>
              <a:rPr lang="en-US" sz="1800" b="1" dirty="0" smtClean="0">
                <a:latin typeface="Courier New" pitchFamily="49" charset="0"/>
              </a:rPr>
              <a:t>-1);</a:t>
            </a:r>
            <a:endParaRPr lang="en-US" sz="1800" b="1" dirty="0">
              <a:latin typeface="Courier New" pitchFamily="49" charset="0"/>
            </a:endParaRPr>
          </a:p>
          <a:p>
            <a:pPr>
              <a:lnSpc>
                <a:spcPct val="80000"/>
              </a:lnSpc>
              <a:buFont typeface="Wingdings" pitchFamily="2" charset="2"/>
              <a:buNone/>
            </a:pPr>
            <a:r>
              <a:rPr lang="en-US" sz="1800" b="1" dirty="0">
                <a:latin typeface="Courier New" pitchFamily="49" charset="0"/>
              </a:rPr>
              <a:t> </a:t>
            </a:r>
            <a:r>
              <a:rPr lang="en-US" sz="1800" b="1" dirty="0" smtClean="0">
                <a:latin typeface="Courier New" pitchFamily="49" charset="0"/>
              </a:rPr>
              <a:t>}</a:t>
            </a:r>
            <a:endParaRPr lang="en-US" sz="1800" b="1" dirty="0">
              <a:latin typeface="Courier New" pitchFamily="49" charset="0"/>
            </a:endParaRPr>
          </a:p>
          <a:p>
            <a:pPr>
              <a:lnSpc>
                <a:spcPct val="80000"/>
              </a:lnSpc>
              <a:buFont typeface="Wingdings" pitchFamily="2" charset="2"/>
              <a:buNone/>
            </a:pPr>
            <a:r>
              <a:rPr lang="en-US" sz="1800" b="1" dirty="0">
                <a:latin typeface="Courier New" pitchFamily="49" charset="0"/>
              </a:rPr>
              <a:t> </a:t>
            </a:r>
            <a:r>
              <a:rPr lang="en-US" sz="1800" b="1" dirty="0" smtClean="0">
                <a:latin typeface="Courier New" pitchFamily="49" charset="0"/>
              </a:rPr>
              <a:t>public </a:t>
            </a:r>
            <a:r>
              <a:rPr lang="en-US" sz="1800" b="1" dirty="0">
                <a:latin typeface="Courier New" pitchFamily="49" charset="0"/>
              </a:rPr>
              <a:t>void push(</a:t>
            </a:r>
            <a:r>
              <a:rPr lang="en-US" sz="1800" b="1" dirty="0" err="1">
                <a:latin typeface="Courier New" pitchFamily="49" charset="0"/>
              </a:rPr>
              <a:t>int</a:t>
            </a:r>
            <a:r>
              <a:rPr lang="en-US" sz="1800" b="1" dirty="0">
                <a:latin typeface="Courier New" pitchFamily="49" charset="0"/>
              </a:rPr>
              <a:t> entry) </a:t>
            </a:r>
          </a:p>
          <a:p>
            <a:pPr>
              <a:lnSpc>
                <a:spcPct val="80000"/>
              </a:lnSpc>
              <a:buFont typeface="Wingdings" pitchFamily="2" charset="2"/>
              <a:buNone/>
            </a:pPr>
            <a:r>
              <a:rPr lang="en-US" sz="1800" b="1" dirty="0">
                <a:latin typeface="Courier New" pitchFamily="49" charset="0"/>
              </a:rPr>
              <a:t> </a:t>
            </a:r>
            <a:r>
              <a:rPr lang="en-US" sz="1800" b="1" dirty="0" smtClean="0">
                <a:latin typeface="Courier New" pitchFamily="49" charset="0"/>
              </a:rPr>
              <a:t>{</a:t>
            </a:r>
            <a:endParaRPr lang="en-US" sz="1800" b="1" dirty="0">
              <a:latin typeface="Courier New" pitchFamily="49" charset="0"/>
            </a:endParaRPr>
          </a:p>
          <a:p>
            <a:pPr>
              <a:lnSpc>
                <a:spcPct val="80000"/>
              </a:lnSpc>
              <a:buFont typeface="Wingdings" pitchFamily="2" charset="2"/>
              <a:buNone/>
            </a:pPr>
            <a:r>
              <a:rPr lang="en-US" sz="1800" b="1" dirty="0">
                <a:latin typeface="Courier New" pitchFamily="49" charset="0"/>
              </a:rPr>
              <a:t> </a:t>
            </a:r>
            <a:r>
              <a:rPr lang="en-US" sz="1800" b="1" dirty="0" smtClean="0">
                <a:latin typeface="Courier New" pitchFamily="49" charset="0"/>
              </a:rPr>
              <a:t>  </a:t>
            </a:r>
            <a:r>
              <a:rPr lang="en-US" sz="1800" b="1" dirty="0">
                <a:latin typeface="Courier New" pitchFamily="49" charset="0"/>
              </a:rPr>
              <a:t>if (top &lt; </a:t>
            </a:r>
            <a:r>
              <a:rPr lang="en-US" sz="1800" b="1" dirty="0" smtClean="0">
                <a:latin typeface="Courier New" pitchFamily="49" charset="0"/>
              </a:rPr>
              <a:t>MAX-1)</a:t>
            </a:r>
            <a:endParaRPr lang="en-US" sz="1800" b="1" dirty="0">
              <a:latin typeface="Courier New" pitchFamily="49" charset="0"/>
            </a:endParaRPr>
          </a:p>
          <a:p>
            <a:pPr>
              <a:lnSpc>
                <a:spcPct val="80000"/>
              </a:lnSpc>
              <a:buFont typeface="Wingdings" pitchFamily="2" charset="2"/>
              <a:buNone/>
            </a:pPr>
            <a:r>
              <a:rPr lang="en-US" sz="1800" b="1" dirty="0">
                <a:latin typeface="Courier New" pitchFamily="49" charset="0"/>
              </a:rPr>
              <a:t> </a:t>
            </a:r>
            <a:r>
              <a:rPr lang="en-US" sz="1800" b="1" dirty="0" smtClean="0">
                <a:latin typeface="Courier New" pitchFamily="49" charset="0"/>
              </a:rPr>
              <a:t>   </a:t>
            </a:r>
            <a:r>
              <a:rPr lang="en-US" sz="1800" b="1" dirty="0" err="1" smtClean="0">
                <a:latin typeface="Courier New" pitchFamily="49" charset="0"/>
              </a:rPr>
              <a:t>stackList</a:t>
            </a:r>
            <a:r>
              <a:rPr lang="en-US" sz="1800" b="1" dirty="0" smtClean="0">
                <a:latin typeface="Courier New" pitchFamily="49" charset="0"/>
              </a:rPr>
              <a:t>[++top] </a:t>
            </a:r>
            <a:r>
              <a:rPr lang="en-US" sz="1800" b="1" dirty="0">
                <a:latin typeface="Courier New" pitchFamily="49" charset="0"/>
              </a:rPr>
              <a:t>= entry;</a:t>
            </a:r>
          </a:p>
          <a:p>
            <a:pPr>
              <a:lnSpc>
                <a:spcPct val="80000"/>
              </a:lnSpc>
              <a:buFont typeface="Wingdings" pitchFamily="2" charset="2"/>
              <a:buNone/>
            </a:pPr>
            <a:r>
              <a:rPr lang="en-US" sz="1800" b="1" dirty="0">
                <a:latin typeface="Courier New" pitchFamily="49" charset="0"/>
              </a:rPr>
              <a:t> </a:t>
            </a:r>
            <a:r>
              <a:rPr lang="en-US" sz="1800" b="1" dirty="0" smtClean="0">
                <a:latin typeface="Courier New" pitchFamily="49" charset="0"/>
              </a:rPr>
              <a:t>}</a:t>
            </a:r>
            <a:endParaRPr lang="en-US" sz="1800" b="1" dirty="0">
              <a:latin typeface="Courier New" pitchFamily="49" charset="0"/>
            </a:endParaRPr>
          </a:p>
          <a:p>
            <a:pPr>
              <a:lnSpc>
                <a:spcPct val="80000"/>
              </a:lnSpc>
              <a:buFont typeface="Wingdings" pitchFamily="2" charset="2"/>
              <a:buNone/>
            </a:pPr>
            <a:r>
              <a:rPr lang="en-US" sz="1800" b="1" dirty="0">
                <a:latin typeface="Courier New" pitchFamily="49" charset="0"/>
              </a:rPr>
              <a:t>   // ...</a:t>
            </a:r>
          </a:p>
          <a:p>
            <a:pPr>
              <a:lnSpc>
                <a:spcPct val="80000"/>
              </a:lnSpc>
              <a:buFont typeface="Wingdings" pitchFamily="2" charset="2"/>
              <a:buNone/>
            </a:pPr>
            <a:r>
              <a:rPr lang="en-US" sz="1800" b="1" dirty="0">
                <a:latin typeface="Courier New" pitchFamily="49" charset="0"/>
              </a:rPr>
              <a:t>}</a:t>
            </a:r>
            <a:endParaRPr lang="en-US" sz="2000" b="1" dirty="0">
              <a:latin typeface="Courier New" pitchFamily="49" charset="0"/>
            </a:endParaRPr>
          </a:p>
        </p:txBody>
      </p:sp>
      <p:sp>
        <p:nvSpPr>
          <p:cNvPr id="8196" name="Rectangle 4"/>
          <p:cNvSpPr>
            <a:spLocks noChangeArrowheads="1"/>
          </p:cNvSpPr>
          <p:nvPr/>
        </p:nvSpPr>
        <p:spPr bwMode="auto">
          <a:xfrm>
            <a:off x="3124200" y="5638800"/>
            <a:ext cx="5715000" cy="533400"/>
          </a:xfrm>
          <a:prstGeom prst="rect">
            <a:avLst/>
          </a:prstGeom>
          <a:noFill/>
          <a:ln w="9525">
            <a:solidFill>
              <a:schemeClr val="tx1"/>
            </a:solidFill>
            <a:miter lim="800000"/>
            <a:headEnd/>
            <a:tailEnd/>
          </a:ln>
          <a:effectLst/>
        </p:spPr>
        <p:txBody>
          <a:bodyPr wrap="none" anchor="ctr"/>
          <a:lstStyle/>
          <a:p>
            <a:endParaRPr lang="en-GB"/>
          </a:p>
        </p:txBody>
      </p:sp>
      <p:sp>
        <p:nvSpPr>
          <p:cNvPr id="8197" name="Line 5"/>
          <p:cNvSpPr>
            <a:spLocks noChangeShapeType="1"/>
          </p:cNvSpPr>
          <p:nvPr/>
        </p:nvSpPr>
        <p:spPr bwMode="auto">
          <a:xfrm>
            <a:off x="3657600" y="5638800"/>
            <a:ext cx="0" cy="533400"/>
          </a:xfrm>
          <a:prstGeom prst="line">
            <a:avLst/>
          </a:prstGeom>
          <a:noFill/>
          <a:ln w="9525">
            <a:solidFill>
              <a:schemeClr val="tx1"/>
            </a:solidFill>
            <a:miter lim="800000"/>
            <a:headEnd/>
            <a:tailEnd/>
          </a:ln>
          <a:effectLst/>
        </p:spPr>
        <p:txBody>
          <a:bodyPr wrap="none" anchor="ctr"/>
          <a:lstStyle/>
          <a:p>
            <a:endParaRPr lang="en-GB"/>
          </a:p>
        </p:txBody>
      </p:sp>
      <p:sp>
        <p:nvSpPr>
          <p:cNvPr id="8198" name="Line 6"/>
          <p:cNvSpPr>
            <a:spLocks noChangeShapeType="1"/>
          </p:cNvSpPr>
          <p:nvPr/>
        </p:nvSpPr>
        <p:spPr bwMode="auto">
          <a:xfrm>
            <a:off x="4191000" y="5638800"/>
            <a:ext cx="0" cy="533400"/>
          </a:xfrm>
          <a:prstGeom prst="line">
            <a:avLst/>
          </a:prstGeom>
          <a:noFill/>
          <a:ln w="9525">
            <a:solidFill>
              <a:schemeClr val="tx1"/>
            </a:solidFill>
            <a:miter lim="800000"/>
            <a:headEnd/>
            <a:tailEnd/>
          </a:ln>
          <a:effectLst/>
        </p:spPr>
        <p:txBody>
          <a:bodyPr wrap="none" anchor="ctr"/>
          <a:lstStyle/>
          <a:p>
            <a:endParaRPr lang="en-GB"/>
          </a:p>
        </p:txBody>
      </p:sp>
      <p:sp>
        <p:nvSpPr>
          <p:cNvPr id="8199" name="Line 7"/>
          <p:cNvSpPr>
            <a:spLocks noChangeShapeType="1"/>
          </p:cNvSpPr>
          <p:nvPr/>
        </p:nvSpPr>
        <p:spPr bwMode="auto">
          <a:xfrm>
            <a:off x="4724400" y="5638800"/>
            <a:ext cx="0" cy="533400"/>
          </a:xfrm>
          <a:prstGeom prst="line">
            <a:avLst/>
          </a:prstGeom>
          <a:noFill/>
          <a:ln w="9525">
            <a:solidFill>
              <a:schemeClr val="tx1"/>
            </a:solidFill>
            <a:miter lim="800000"/>
            <a:headEnd/>
            <a:tailEnd/>
          </a:ln>
          <a:effectLst/>
        </p:spPr>
        <p:txBody>
          <a:bodyPr wrap="none" anchor="ctr"/>
          <a:lstStyle/>
          <a:p>
            <a:endParaRPr lang="en-GB"/>
          </a:p>
        </p:txBody>
      </p:sp>
      <p:sp>
        <p:nvSpPr>
          <p:cNvPr id="8200" name="Line 8"/>
          <p:cNvSpPr>
            <a:spLocks noChangeShapeType="1"/>
          </p:cNvSpPr>
          <p:nvPr/>
        </p:nvSpPr>
        <p:spPr bwMode="auto">
          <a:xfrm>
            <a:off x="5257800" y="5638800"/>
            <a:ext cx="0" cy="533400"/>
          </a:xfrm>
          <a:prstGeom prst="line">
            <a:avLst/>
          </a:prstGeom>
          <a:noFill/>
          <a:ln w="9525">
            <a:solidFill>
              <a:schemeClr val="tx1"/>
            </a:solidFill>
            <a:miter lim="800000"/>
            <a:headEnd/>
            <a:tailEnd/>
          </a:ln>
          <a:effectLst/>
        </p:spPr>
        <p:txBody>
          <a:bodyPr wrap="none" anchor="ctr"/>
          <a:lstStyle/>
          <a:p>
            <a:endParaRPr lang="en-GB"/>
          </a:p>
        </p:txBody>
      </p:sp>
      <p:sp>
        <p:nvSpPr>
          <p:cNvPr id="8201" name="Line 9"/>
          <p:cNvSpPr>
            <a:spLocks noChangeShapeType="1"/>
          </p:cNvSpPr>
          <p:nvPr/>
        </p:nvSpPr>
        <p:spPr bwMode="auto">
          <a:xfrm>
            <a:off x="5791200" y="5638800"/>
            <a:ext cx="0" cy="533400"/>
          </a:xfrm>
          <a:prstGeom prst="line">
            <a:avLst/>
          </a:prstGeom>
          <a:noFill/>
          <a:ln w="9525">
            <a:solidFill>
              <a:schemeClr val="tx1"/>
            </a:solidFill>
            <a:miter lim="800000"/>
            <a:headEnd/>
            <a:tailEnd/>
          </a:ln>
          <a:effectLst/>
        </p:spPr>
        <p:txBody>
          <a:bodyPr wrap="none" anchor="ctr"/>
          <a:lstStyle/>
          <a:p>
            <a:endParaRPr lang="en-GB"/>
          </a:p>
        </p:txBody>
      </p:sp>
      <p:sp>
        <p:nvSpPr>
          <p:cNvPr id="8202" name="Line 10"/>
          <p:cNvSpPr>
            <a:spLocks noChangeShapeType="1"/>
          </p:cNvSpPr>
          <p:nvPr/>
        </p:nvSpPr>
        <p:spPr bwMode="auto">
          <a:xfrm>
            <a:off x="7772400" y="5638800"/>
            <a:ext cx="0" cy="533400"/>
          </a:xfrm>
          <a:prstGeom prst="line">
            <a:avLst/>
          </a:prstGeom>
          <a:noFill/>
          <a:ln w="9525">
            <a:solidFill>
              <a:schemeClr val="tx1"/>
            </a:solidFill>
            <a:miter lim="800000"/>
            <a:headEnd/>
            <a:tailEnd/>
          </a:ln>
          <a:effectLst/>
        </p:spPr>
        <p:txBody>
          <a:bodyPr wrap="none" anchor="ctr"/>
          <a:lstStyle/>
          <a:p>
            <a:endParaRPr lang="en-GB"/>
          </a:p>
        </p:txBody>
      </p:sp>
      <p:sp>
        <p:nvSpPr>
          <p:cNvPr id="8203" name="Line 11"/>
          <p:cNvSpPr>
            <a:spLocks noChangeShapeType="1"/>
          </p:cNvSpPr>
          <p:nvPr/>
        </p:nvSpPr>
        <p:spPr bwMode="auto">
          <a:xfrm>
            <a:off x="8305800" y="5638800"/>
            <a:ext cx="0" cy="533400"/>
          </a:xfrm>
          <a:prstGeom prst="line">
            <a:avLst/>
          </a:prstGeom>
          <a:noFill/>
          <a:ln w="9525">
            <a:solidFill>
              <a:schemeClr val="tx1"/>
            </a:solidFill>
            <a:miter lim="800000"/>
            <a:headEnd/>
            <a:tailEnd/>
          </a:ln>
          <a:effectLst/>
        </p:spPr>
        <p:txBody>
          <a:bodyPr wrap="none" anchor="ctr"/>
          <a:lstStyle/>
          <a:p>
            <a:endParaRPr lang="en-GB"/>
          </a:p>
        </p:txBody>
      </p:sp>
      <p:sp>
        <p:nvSpPr>
          <p:cNvPr id="8204" name="Text Box 12"/>
          <p:cNvSpPr txBox="1">
            <a:spLocks noChangeArrowheads="1"/>
          </p:cNvSpPr>
          <p:nvPr/>
        </p:nvSpPr>
        <p:spPr bwMode="auto">
          <a:xfrm>
            <a:off x="6407150" y="5653088"/>
            <a:ext cx="374650" cy="396875"/>
          </a:xfrm>
          <a:prstGeom prst="rect">
            <a:avLst/>
          </a:prstGeom>
          <a:noFill/>
          <a:ln w="9525">
            <a:noFill/>
            <a:miter lim="800000"/>
            <a:headEnd/>
            <a:tailEnd/>
          </a:ln>
          <a:effectLst/>
        </p:spPr>
        <p:txBody>
          <a:bodyPr wrap="none">
            <a:spAutoFit/>
          </a:bodyPr>
          <a:lstStyle/>
          <a:p>
            <a:r>
              <a:rPr lang="en-US" sz="2000">
                <a:latin typeface="Times New Roman" charset="0"/>
              </a:rPr>
              <a:t>...</a:t>
            </a:r>
          </a:p>
        </p:txBody>
      </p:sp>
      <p:sp>
        <p:nvSpPr>
          <p:cNvPr id="8205" name="Text Box 13"/>
          <p:cNvSpPr txBox="1">
            <a:spLocks noChangeArrowheads="1"/>
          </p:cNvSpPr>
          <p:nvPr/>
        </p:nvSpPr>
        <p:spPr bwMode="auto">
          <a:xfrm>
            <a:off x="5302250" y="4905375"/>
            <a:ext cx="311150" cy="396875"/>
          </a:xfrm>
          <a:prstGeom prst="rect">
            <a:avLst/>
          </a:prstGeom>
          <a:noFill/>
          <a:ln w="9525">
            <a:noFill/>
            <a:miter lim="800000"/>
            <a:headEnd/>
            <a:tailEnd/>
          </a:ln>
          <a:effectLst/>
        </p:spPr>
        <p:txBody>
          <a:bodyPr wrap="none">
            <a:spAutoFit/>
          </a:bodyPr>
          <a:lstStyle/>
          <a:p>
            <a:r>
              <a:rPr lang="en-US" sz="2000">
                <a:latin typeface="Times New Roman" charset="0"/>
              </a:rPr>
              <a:t>4</a:t>
            </a:r>
          </a:p>
        </p:txBody>
      </p:sp>
      <p:sp>
        <p:nvSpPr>
          <p:cNvPr id="8206" name="Line 14"/>
          <p:cNvSpPr>
            <a:spLocks noChangeShapeType="1"/>
          </p:cNvSpPr>
          <p:nvPr/>
        </p:nvSpPr>
        <p:spPr bwMode="auto">
          <a:xfrm>
            <a:off x="5470525" y="5334000"/>
            <a:ext cx="0" cy="304800"/>
          </a:xfrm>
          <a:prstGeom prst="line">
            <a:avLst/>
          </a:prstGeom>
          <a:noFill/>
          <a:ln w="9525">
            <a:solidFill>
              <a:schemeClr val="tx1"/>
            </a:solidFill>
            <a:miter lim="800000"/>
            <a:headEnd/>
            <a:tailEnd type="triangle" w="med" len="med"/>
          </a:ln>
          <a:effectLst/>
        </p:spPr>
        <p:txBody>
          <a:bodyPr wrap="none" anchor="ctr"/>
          <a:lstStyle/>
          <a:p>
            <a:endParaRPr lang="en-GB"/>
          </a:p>
        </p:txBody>
      </p:sp>
      <p:sp>
        <p:nvSpPr>
          <p:cNvPr id="8207" name="Text Box 15"/>
          <p:cNvSpPr txBox="1">
            <a:spLocks noChangeArrowheads="1"/>
          </p:cNvSpPr>
          <p:nvPr/>
        </p:nvSpPr>
        <p:spPr bwMode="auto">
          <a:xfrm>
            <a:off x="5257800" y="4572000"/>
            <a:ext cx="508000" cy="396875"/>
          </a:xfrm>
          <a:prstGeom prst="rect">
            <a:avLst/>
          </a:prstGeom>
          <a:noFill/>
          <a:ln w="9525">
            <a:noFill/>
            <a:miter lim="800000"/>
            <a:headEnd/>
            <a:tailEnd/>
          </a:ln>
          <a:effectLst/>
        </p:spPr>
        <p:txBody>
          <a:bodyPr wrap="none">
            <a:spAutoFit/>
          </a:bodyPr>
          <a:lstStyle/>
          <a:p>
            <a:r>
              <a:rPr lang="en-US" sz="2000">
                <a:latin typeface="Times New Roman" charset="0"/>
              </a:rPr>
              <a:t>top</a:t>
            </a:r>
          </a:p>
        </p:txBody>
      </p:sp>
      <p:sp>
        <p:nvSpPr>
          <p:cNvPr id="8208" name="Text Box 16"/>
          <p:cNvSpPr txBox="1">
            <a:spLocks noChangeArrowheads="1"/>
          </p:cNvSpPr>
          <p:nvPr/>
        </p:nvSpPr>
        <p:spPr bwMode="auto">
          <a:xfrm>
            <a:off x="3270250" y="5699125"/>
            <a:ext cx="312906" cy="400110"/>
          </a:xfrm>
          <a:prstGeom prst="rect">
            <a:avLst/>
          </a:prstGeom>
          <a:noFill/>
          <a:ln w="9525">
            <a:noFill/>
            <a:miter lim="800000"/>
            <a:headEnd/>
            <a:tailEnd/>
          </a:ln>
          <a:effectLst/>
        </p:spPr>
        <p:txBody>
          <a:bodyPr wrap="none">
            <a:spAutoFit/>
          </a:bodyPr>
          <a:lstStyle/>
          <a:p>
            <a:r>
              <a:rPr lang="en-US" sz="2000" dirty="0" smtClean="0">
                <a:latin typeface="Times New Roman" charset="0"/>
              </a:rPr>
              <a:t>1</a:t>
            </a:r>
            <a:endParaRPr lang="en-US" sz="2000" dirty="0">
              <a:latin typeface="Times New Roman" charset="0"/>
            </a:endParaRPr>
          </a:p>
        </p:txBody>
      </p:sp>
      <p:sp>
        <p:nvSpPr>
          <p:cNvPr id="8209" name="Text Box 17"/>
          <p:cNvSpPr txBox="1">
            <a:spLocks noChangeArrowheads="1"/>
          </p:cNvSpPr>
          <p:nvPr/>
        </p:nvSpPr>
        <p:spPr bwMode="auto">
          <a:xfrm>
            <a:off x="3676650" y="5699125"/>
            <a:ext cx="312906" cy="400110"/>
          </a:xfrm>
          <a:prstGeom prst="rect">
            <a:avLst/>
          </a:prstGeom>
          <a:noFill/>
          <a:ln w="9525">
            <a:noFill/>
            <a:miter lim="800000"/>
            <a:headEnd/>
            <a:tailEnd/>
          </a:ln>
          <a:effectLst/>
        </p:spPr>
        <p:txBody>
          <a:bodyPr wrap="none">
            <a:spAutoFit/>
          </a:bodyPr>
          <a:lstStyle/>
          <a:p>
            <a:r>
              <a:rPr lang="en-US" sz="2000" dirty="0" smtClean="0">
                <a:latin typeface="Times New Roman" charset="0"/>
              </a:rPr>
              <a:t>4</a:t>
            </a:r>
            <a:endParaRPr lang="en-US" sz="2000" dirty="0">
              <a:latin typeface="Times New Roman" charset="0"/>
            </a:endParaRPr>
          </a:p>
        </p:txBody>
      </p:sp>
      <p:sp>
        <p:nvSpPr>
          <p:cNvPr id="8210" name="Text Box 18"/>
          <p:cNvSpPr txBox="1">
            <a:spLocks noChangeArrowheads="1"/>
          </p:cNvSpPr>
          <p:nvPr/>
        </p:nvSpPr>
        <p:spPr bwMode="auto">
          <a:xfrm>
            <a:off x="4267200" y="5699125"/>
            <a:ext cx="441146" cy="400110"/>
          </a:xfrm>
          <a:prstGeom prst="rect">
            <a:avLst/>
          </a:prstGeom>
          <a:noFill/>
          <a:ln w="9525">
            <a:noFill/>
            <a:miter lim="800000"/>
            <a:headEnd/>
            <a:tailEnd/>
          </a:ln>
          <a:effectLst/>
        </p:spPr>
        <p:txBody>
          <a:bodyPr wrap="none">
            <a:spAutoFit/>
          </a:bodyPr>
          <a:lstStyle/>
          <a:p>
            <a:r>
              <a:rPr lang="en-US" sz="2000" dirty="0" smtClean="0">
                <a:latin typeface="Times New Roman" charset="0"/>
              </a:rPr>
              <a:t>32</a:t>
            </a:r>
            <a:endParaRPr lang="en-US" sz="2000" dirty="0">
              <a:latin typeface="Times New Roman" charset="0"/>
            </a:endParaRPr>
          </a:p>
        </p:txBody>
      </p:sp>
      <p:sp>
        <p:nvSpPr>
          <p:cNvPr id="8211" name="Text Box 19"/>
          <p:cNvSpPr txBox="1">
            <a:spLocks noChangeArrowheads="1"/>
          </p:cNvSpPr>
          <p:nvPr/>
        </p:nvSpPr>
        <p:spPr bwMode="auto">
          <a:xfrm>
            <a:off x="4724400" y="5699125"/>
            <a:ext cx="312906" cy="400110"/>
          </a:xfrm>
          <a:prstGeom prst="rect">
            <a:avLst/>
          </a:prstGeom>
          <a:noFill/>
          <a:ln w="9525">
            <a:noFill/>
            <a:miter lim="800000"/>
            <a:headEnd/>
            <a:tailEnd/>
          </a:ln>
          <a:effectLst/>
        </p:spPr>
        <p:txBody>
          <a:bodyPr wrap="none">
            <a:spAutoFit/>
          </a:bodyPr>
          <a:lstStyle/>
          <a:p>
            <a:r>
              <a:rPr lang="en-US" sz="2000" dirty="0" smtClean="0">
                <a:latin typeface="Times New Roman" charset="0"/>
              </a:rPr>
              <a:t>7</a:t>
            </a:r>
            <a:endParaRPr lang="en-US" sz="2000" dirty="0">
              <a:latin typeface="Times New Roman" charset="0"/>
            </a:endParaRPr>
          </a:p>
        </p:txBody>
      </p:sp>
      <p:sp>
        <p:nvSpPr>
          <p:cNvPr id="8213" name="Rectangle 21"/>
          <p:cNvSpPr>
            <a:spLocks noChangeArrowheads="1"/>
          </p:cNvSpPr>
          <p:nvPr/>
        </p:nvSpPr>
        <p:spPr bwMode="auto">
          <a:xfrm>
            <a:off x="5334000" y="1295400"/>
            <a:ext cx="3581400" cy="2362200"/>
          </a:xfrm>
          <a:prstGeom prst="rect">
            <a:avLst/>
          </a:prstGeom>
          <a:noFill/>
          <a:ln w="9525">
            <a:noFill/>
            <a:miter lim="800000"/>
            <a:headEnd/>
            <a:tailEnd/>
          </a:ln>
          <a:effectLst/>
        </p:spPr>
        <p:txBody>
          <a:bodyPr/>
          <a:lstStyle/>
          <a:p>
            <a:pPr marL="342900" indent="-342900" eaLnBrk="1" hangingPunct="1">
              <a:spcBef>
                <a:spcPct val="20000"/>
              </a:spcBef>
              <a:buClr>
                <a:schemeClr val="folHlink"/>
              </a:buClr>
              <a:buSzPct val="60000"/>
              <a:buFont typeface="Wingdings" pitchFamily="2" charset="2"/>
              <a:buNone/>
            </a:pPr>
            <a:r>
              <a:rPr lang="en-US" b="1" dirty="0">
                <a:latin typeface="Courier New" pitchFamily="49" charset="0"/>
              </a:rPr>
              <a:t>// in the code </a:t>
            </a:r>
            <a:r>
              <a:rPr lang="en-US" b="1" dirty="0" smtClean="0">
                <a:latin typeface="Courier New" pitchFamily="49" charset="0"/>
              </a:rPr>
              <a:t>of main function that </a:t>
            </a:r>
            <a:r>
              <a:rPr lang="en-US" b="1" dirty="0">
                <a:latin typeface="Courier New" pitchFamily="49" charset="0"/>
              </a:rPr>
              <a:t>uses</a:t>
            </a:r>
          </a:p>
          <a:p>
            <a:pPr marL="342900" indent="-342900" eaLnBrk="1" hangingPunct="1">
              <a:spcBef>
                <a:spcPct val="20000"/>
              </a:spcBef>
              <a:buClr>
                <a:schemeClr val="folHlink"/>
              </a:buClr>
              <a:buSzPct val="60000"/>
              <a:buFont typeface="Wingdings" pitchFamily="2" charset="2"/>
              <a:buNone/>
            </a:pPr>
            <a:r>
              <a:rPr lang="en-US" b="1" dirty="0">
                <a:latin typeface="Courier New" pitchFamily="49" charset="0"/>
              </a:rPr>
              <a:t>// the stack …</a:t>
            </a:r>
          </a:p>
          <a:p>
            <a:pPr marL="342900" indent="-342900" eaLnBrk="1" hangingPunct="1">
              <a:spcBef>
                <a:spcPct val="20000"/>
              </a:spcBef>
              <a:buClr>
                <a:schemeClr val="folHlink"/>
              </a:buClr>
              <a:buSzPct val="60000"/>
              <a:buFont typeface="Wingdings" pitchFamily="2" charset="2"/>
              <a:buNone/>
            </a:pPr>
            <a:endParaRPr lang="en-US" b="1" dirty="0">
              <a:latin typeface="Courier New" pitchFamily="49" charset="0"/>
            </a:endParaRPr>
          </a:p>
          <a:p>
            <a:pPr marL="342900" indent="-342900" eaLnBrk="1" hangingPunct="1">
              <a:spcBef>
                <a:spcPct val="20000"/>
              </a:spcBef>
              <a:buClr>
                <a:schemeClr val="folHlink"/>
              </a:buClr>
              <a:buSzPct val="60000"/>
              <a:buFont typeface="Wingdings" pitchFamily="2" charset="2"/>
              <a:buNone/>
            </a:pPr>
            <a:r>
              <a:rPr lang="en-US" b="1" dirty="0" err="1" smtClean="0">
                <a:latin typeface="Courier New" pitchFamily="49" charset="0"/>
              </a:rPr>
              <a:t>stackList.push</a:t>
            </a:r>
            <a:r>
              <a:rPr lang="en-US" b="1" dirty="0">
                <a:latin typeface="Courier New" pitchFamily="49" charset="0"/>
              </a:rPr>
              <a:t>( 95 );</a:t>
            </a:r>
            <a:endParaRPr lang="en-US" sz="2000" b="1" dirty="0">
              <a:latin typeface="Courier New" pitchFamily="49" charset="0"/>
            </a:endParaRPr>
          </a:p>
        </p:txBody>
      </p:sp>
      <p:sp>
        <p:nvSpPr>
          <p:cNvPr id="8214" name="Text Box 22"/>
          <p:cNvSpPr txBox="1">
            <a:spLocks noChangeArrowheads="1"/>
          </p:cNvSpPr>
          <p:nvPr/>
        </p:nvSpPr>
        <p:spPr bwMode="auto">
          <a:xfrm>
            <a:off x="5276850" y="5699125"/>
            <a:ext cx="438150" cy="396875"/>
          </a:xfrm>
          <a:prstGeom prst="rect">
            <a:avLst/>
          </a:prstGeom>
          <a:noFill/>
          <a:ln w="9525">
            <a:noFill/>
            <a:miter lim="800000"/>
            <a:headEnd/>
            <a:tailEnd/>
          </a:ln>
          <a:effectLst/>
        </p:spPr>
        <p:txBody>
          <a:bodyPr wrap="none">
            <a:spAutoFit/>
          </a:bodyPr>
          <a:lstStyle/>
          <a:p>
            <a:r>
              <a:rPr lang="en-US" sz="2000">
                <a:solidFill>
                  <a:schemeClr val="hlink"/>
                </a:solidFill>
                <a:latin typeface="Times New Roman" charset="0"/>
              </a:rPr>
              <a:t>95</a:t>
            </a:r>
          </a:p>
        </p:txBody>
      </p:sp>
      <p:sp>
        <p:nvSpPr>
          <p:cNvPr id="8215" name="Line 23"/>
          <p:cNvSpPr>
            <a:spLocks noChangeShapeType="1"/>
          </p:cNvSpPr>
          <p:nvPr/>
        </p:nvSpPr>
        <p:spPr bwMode="auto">
          <a:xfrm>
            <a:off x="6324600" y="5638800"/>
            <a:ext cx="0" cy="533400"/>
          </a:xfrm>
          <a:prstGeom prst="line">
            <a:avLst/>
          </a:prstGeom>
          <a:noFill/>
          <a:ln w="9525">
            <a:solidFill>
              <a:schemeClr val="tx1"/>
            </a:solidFill>
            <a:miter lim="800000"/>
            <a:headEnd/>
            <a:tailEnd/>
          </a:ln>
          <a:effectLst/>
        </p:spPr>
        <p:txBody>
          <a:bodyPr wrap="none" anchor="ctr"/>
          <a:lstStyle/>
          <a:p>
            <a:endParaRPr lang="en-GB"/>
          </a:p>
        </p:txBody>
      </p:sp>
      <p:sp>
        <p:nvSpPr>
          <p:cNvPr id="8216" name="Text Box 24"/>
          <p:cNvSpPr txBox="1">
            <a:spLocks noChangeArrowheads="1"/>
          </p:cNvSpPr>
          <p:nvPr/>
        </p:nvSpPr>
        <p:spPr bwMode="auto">
          <a:xfrm>
            <a:off x="5310188" y="4903788"/>
            <a:ext cx="312906" cy="400110"/>
          </a:xfrm>
          <a:prstGeom prst="rect">
            <a:avLst/>
          </a:prstGeom>
          <a:solidFill>
            <a:schemeClr val="bg1"/>
          </a:solidFill>
          <a:ln w="9525">
            <a:noFill/>
            <a:miter lim="800000"/>
            <a:headEnd/>
            <a:tailEnd/>
          </a:ln>
          <a:effectLst/>
        </p:spPr>
        <p:txBody>
          <a:bodyPr wrap="none">
            <a:spAutoFit/>
          </a:bodyPr>
          <a:lstStyle/>
          <a:p>
            <a:r>
              <a:rPr lang="en-US" sz="2000" dirty="0" smtClean="0">
                <a:solidFill>
                  <a:schemeClr val="hlink"/>
                </a:solidFill>
                <a:latin typeface="Times New Roman" charset="0"/>
              </a:rPr>
              <a:t>4</a:t>
            </a:r>
            <a:endParaRPr lang="en-US" sz="2000" dirty="0">
              <a:solidFill>
                <a:schemeClr val="hlink"/>
              </a:solidFill>
              <a:latin typeface="Times New Roman" charset="0"/>
            </a:endParaRPr>
          </a:p>
        </p:txBody>
      </p:sp>
      <p:sp>
        <p:nvSpPr>
          <p:cNvPr id="8219" name="Rectangle 27"/>
          <p:cNvSpPr>
            <a:spLocks noChangeArrowheads="1"/>
          </p:cNvSpPr>
          <p:nvPr/>
        </p:nvSpPr>
        <p:spPr bwMode="auto">
          <a:xfrm>
            <a:off x="5197475" y="4938713"/>
            <a:ext cx="533400" cy="381000"/>
          </a:xfrm>
          <a:prstGeom prst="rect">
            <a:avLst/>
          </a:prstGeom>
          <a:noFill/>
          <a:ln w="12700">
            <a:solidFill>
              <a:schemeClr val="tx1"/>
            </a:solidFill>
            <a:miter lim="800000"/>
            <a:headEnd/>
            <a:tailEnd/>
          </a:ln>
          <a:effectLst/>
        </p:spPr>
        <p:txBody>
          <a:bodyPr wrap="none" anchor="ctr"/>
          <a:lstStyle/>
          <a:p>
            <a:endParaRPr lang="en-GB"/>
          </a:p>
        </p:txBody>
      </p:sp>
      <p:sp>
        <p:nvSpPr>
          <p:cNvPr id="28" name="Slide Number Placeholder 27"/>
          <p:cNvSpPr>
            <a:spLocks noGrp="1"/>
          </p:cNvSpPr>
          <p:nvPr>
            <p:ph type="sldNum" sz="quarter" idx="12"/>
          </p:nvPr>
        </p:nvSpPr>
        <p:spPr/>
        <p:txBody>
          <a:bodyPr/>
          <a:lstStyle/>
          <a:p>
            <a:fld id="{61778265-A953-45BD-952B-9F96E876DE07}" type="slidenum">
              <a:rPr lang="en-GB" smtClean="0"/>
              <a:pPr/>
              <a:t>5</a:t>
            </a:fld>
            <a:endParaRPr lang="en-GB"/>
          </a:p>
        </p:txBody>
      </p:sp>
      <p:sp>
        <p:nvSpPr>
          <p:cNvPr id="29" name="Footer Placeholder 28"/>
          <p:cNvSpPr>
            <a:spLocks noGrp="1"/>
          </p:cNvSpPr>
          <p:nvPr>
            <p:ph type="ftr" sz="quarter" idx="11"/>
          </p:nvPr>
        </p:nvSpPr>
        <p:spPr/>
        <p:txBody>
          <a:bodyPr/>
          <a:lstStyle/>
          <a:p>
            <a:r>
              <a:rPr lang="en-GB" smtClean="0"/>
              <a:t>CSE 246 Data Structures and Algorithms          Fall2009        Quratulain</a:t>
            </a:r>
            <a:endParaRPr lang="en-GB"/>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8213"/>
                                        </p:tgtEl>
                                        <p:attrNameLst>
                                          <p:attrName>style.visibility</p:attrName>
                                        </p:attrNameLst>
                                      </p:cBhvr>
                                      <p:to>
                                        <p:strVal val="visible"/>
                                      </p:to>
                                    </p:set>
                                    <p:animEffect transition="in" filter="dissolve">
                                      <p:cBhvr>
                                        <p:cTn id="7" dur="500"/>
                                        <p:tgtEl>
                                          <p:spTgt spid="8213"/>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8214"/>
                                        </p:tgtEl>
                                        <p:attrNameLst>
                                          <p:attrName>style.visibility</p:attrName>
                                        </p:attrNameLst>
                                      </p:cBhvr>
                                      <p:to>
                                        <p:strVal val="visible"/>
                                      </p:to>
                                    </p:set>
                                    <p:animEffect transition="in" filter="dissolve">
                                      <p:cBhvr>
                                        <p:cTn id="12" dur="500"/>
                                        <p:tgtEl>
                                          <p:spTgt spid="8214"/>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8216"/>
                                        </p:tgtEl>
                                        <p:attrNameLst>
                                          <p:attrName>style.visibility</p:attrName>
                                        </p:attrNameLst>
                                      </p:cBhvr>
                                      <p:to>
                                        <p:strVal val="visible"/>
                                      </p:to>
                                    </p:set>
                                    <p:animEffect transition="in" filter="dissolve">
                                      <p:cBhvr>
                                        <p:cTn id="17" dur="500"/>
                                        <p:tgtEl>
                                          <p:spTgt spid="82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213" grpId="0" autoUpdateAnimBg="0"/>
      <p:bldP spid="8214" grpId="0" autoUpdateAnimBg="0"/>
      <p:bldP spid="8216" grpId="0" animBg="1" autoUpdateAnimBg="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a:xfrm>
            <a:off x="1350963" y="457200"/>
            <a:ext cx="7793037" cy="685800"/>
          </a:xfrm>
        </p:spPr>
        <p:txBody>
          <a:bodyPr>
            <a:normAutofit fontScale="90000"/>
          </a:bodyPr>
          <a:lstStyle/>
          <a:p>
            <a:r>
              <a:rPr lang="en-US" sz="4000"/>
              <a:t>ArrayStack class, continued</a:t>
            </a:r>
          </a:p>
        </p:txBody>
      </p:sp>
      <p:sp>
        <p:nvSpPr>
          <p:cNvPr id="14339" name="Rectangle 3"/>
          <p:cNvSpPr>
            <a:spLocks noGrp="1" noChangeArrowheads="1"/>
          </p:cNvSpPr>
          <p:nvPr>
            <p:ph type="body" idx="1"/>
          </p:nvPr>
        </p:nvSpPr>
        <p:spPr>
          <a:xfrm>
            <a:off x="1000100" y="1371600"/>
            <a:ext cx="7802588" cy="4191000"/>
          </a:xfrm>
        </p:spPr>
        <p:txBody>
          <a:bodyPr>
            <a:normAutofit fontScale="92500" lnSpcReduction="10000"/>
          </a:bodyPr>
          <a:lstStyle/>
          <a:p>
            <a:pPr>
              <a:buFont typeface="Wingdings" pitchFamily="2" charset="2"/>
              <a:buNone/>
            </a:pPr>
            <a:endParaRPr lang="en-US" sz="1800" b="1" dirty="0">
              <a:latin typeface="Courier New" pitchFamily="49" charset="0"/>
            </a:endParaRPr>
          </a:p>
          <a:p>
            <a:pPr>
              <a:buFont typeface="Wingdings" pitchFamily="2" charset="2"/>
              <a:buNone/>
            </a:pPr>
            <a:r>
              <a:rPr lang="en-US" sz="1800" b="1" dirty="0">
                <a:latin typeface="Courier New" pitchFamily="49" charset="0"/>
              </a:rPr>
              <a:t>public class </a:t>
            </a:r>
            <a:r>
              <a:rPr lang="en-US" sz="1800" b="1" dirty="0" err="1">
                <a:latin typeface="Courier New" pitchFamily="49" charset="0"/>
              </a:rPr>
              <a:t>ArrayStack</a:t>
            </a:r>
            <a:r>
              <a:rPr lang="en-US" sz="1800" b="1" dirty="0">
                <a:latin typeface="Courier New" pitchFamily="49" charset="0"/>
              </a:rPr>
              <a:t> </a:t>
            </a:r>
          </a:p>
          <a:p>
            <a:pPr>
              <a:buFont typeface="Wingdings" pitchFamily="2" charset="2"/>
              <a:buNone/>
            </a:pPr>
            <a:r>
              <a:rPr lang="en-US" sz="1800" b="1" dirty="0">
                <a:latin typeface="Courier New" pitchFamily="49" charset="0"/>
              </a:rPr>
              <a:t>{</a:t>
            </a:r>
          </a:p>
          <a:p>
            <a:pPr>
              <a:buFont typeface="Wingdings" pitchFamily="2" charset="2"/>
              <a:buNone/>
            </a:pPr>
            <a:r>
              <a:rPr lang="en-US" sz="1800" b="1" dirty="0">
                <a:latin typeface="Courier New" pitchFamily="49" charset="0"/>
              </a:rPr>
              <a:t>   // ...</a:t>
            </a:r>
          </a:p>
          <a:p>
            <a:pPr>
              <a:buFont typeface="Wingdings" pitchFamily="2" charset="2"/>
              <a:buNone/>
            </a:pPr>
            <a:r>
              <a:rPr lang="en-US" sz="1800" b="1" dirty="0">
                <a:latin typeface="Courier New" pitchFamily="49" charset="0"/>
              </a:rPr>
              <a:t>   public </a:t>
            </a:r>
            <a:r>
              <a:rPr lang="en-US" sz="1800" b="1" dirty="0" err="1">
                <a:latin typeface="Courier New" pitchFamily="49" charset="0"/>
              </a:rPr>
              <a:t>int</a:t>
            </a:r>
            <a:r>
              <a:rPr lang="en-US" sz="1800" b="1" dirty="0">
                <a:latin typeface="Courier New" pitchFamily="49" charset="0"/>
              </a:rPr>
              <a:t> pop() </a:t>
            </a:r>
          </a:p>
          <a:p>
            <a:pPr>
              <a:buFont typeface="Wingdings" pitchFamily="2" charset="2"/>
              <a:buNone/>
            </a:pPr>
            <a:r>
              <a:rPr lang="en-US" sz="1800" b="1" dirty="0">
                <a:latin typeface="Courier New" pitchFamily="49" charset="0"/>
              </a:rPr>
              <a:t>      throws Exception </a:t>
            </a:r>
          </a:p>
          <a:p>
            <a:pPr>
              <a:buFont typeface="Wingdings" pitchFamily="2" charset="2"/>
              <a:buNone/>
            </a:pPr>
            <a:r>
              <a:rPr lang="en-US" sz="1800" b="1" dirty="0">
                <a:latin typeface="Courier New" pitchFamily="49" charset="0"/>
              </a:rPr>
              <a:t>   {</a:t>
            </a:r>
          </a:p>
          <a:p>
            <a:pPr>
              <a:buFont typeface="Wingdings" pitchFamily="2" charset="2"/>
              <a:buNone/>
            </a:pPr>
            <a:r>
              <a:rPr lang="en-US" sz="1800" b="1" dirty="0">
                <a:latin typeface="Courier New" pitchFamily="49" charset="0"/>
              </a:rPr>
              <a:t>      if ( empty() )</a:t>
            </a:r>
          </a:p>
          <a:p>
            <a:pPr>
              <a:buFont typeface="Wingdings" pitchFamily="2" charset="2"/>
              <a:buNone/>
            </a:pPr>
            <a:r>
              <a:rPr lang="en-US" sz="1800" b="1" dirty="0">
                <a:latin typeface="Courier New" pitchFamily="49" charset="0"/>
              </a:rPr>
              <a:t>         throw new Exception();</a:t>
            </a:r>
          </a:p>
          <a:p>
            <a:pPr>
              <a:buFont typeface="Wingdings" pitchFamily="2" charset="2"/>
              <a:buNone/>
            </a:pPr>
            <a:r>
              <a:rPr lang="en-US" sz="1800" b="1" dirty="0">
                <a:latin typeface="Courier New" pitchFamily="49" charset="0"/>
              </a:rPr>
              <a:t>      else</a:t>
            </a:r>
          </a:p>
          <a:p>
            <a:pPr>
              <a:buFont typeface="Wingdings" pitchFamily="2" charset="2"/>
              <a:buNone/>
            </a:pPr>
            <a:r>
              <a:rPr lang="en-US" sz="1800" b="1" dirty="0">
                <a:latin typeface="Courier New" pitchFamily="49" charset="0"/>
              </a:rPr>
              <a:t>         return </a:t>
            </a:r>
            <a:r>
              <a:rPr lang="en-US" sz="1800" b="1" dirty="0" err="1" smtClean="0">
                <a:latin typeface="Courier New" pitchFamily="49" charset="0"/>
              </a:rPr>
              <a:t>stackList</a:t>
            </a:r>
            <a:r>
              <a:rPr lang="en-US" sz="1800" b="1" dirty="0" smtClean="0">
                <a:latin typeface="Courier New" pitchFamily="49" charset="0"/>
              </a:rPr>
              <a:t>[top--];</a:t>
            </a:r>
            <a:endParaRPr lang="en-US" sz="1800" b="1" dirty="0">
              <a:latin typeface="Courier New" pitchFamily="49" charset="0"/>
            </a:endParaRPr>
          </a:p>
          <a:p>
            <a:pPr>
              <a:buFont typeface="Wingdings" pitchFamily="2" charset="2"/>
              <a:buNone/>
            </a:pPr>
            <a:r>
              <a:rPr lang="en-US" sz="1800" b="1" dirty="0">
                <a:latin typeface="Courier New" pitchFamily="49" charset="0"/>
              </a:rPr>
              <a:t>   }</a:t>
            </a:r>
          </a:p>
          <a:p>
            <a:pPr>
              <a:buFont typeface="Wingdings" pitchFamily="2" charset="2"/>
              <a:buNone/>
            </a:pPr>
            <a:r>
              <a:rPr lang="en-US" sz="1800" b="1" dirty="0">
                <a:latin typeface="Courier New" pitchFamily="49" charset="0"/>
              </a:rPr>
              <a:t>}</a:t>
            </a:r>
            <a:endParaRPr lang="en-US" sz="2000" b="1" dirty="0">
              <a:latin typeface="Courier New" pitchFamily="49" charset="0"/>
            </a:endParaRPr>
          </a:p>
        </p:txBody>
      </p:sp>
      <p:sp>
        <p:nvSpPr>
          <p:cNvPr id="14340" name="Rectangle 4"/>
          <p:cNvSpPr>
            <a:spLocks noChangeArrowheads="1"/>
          </p:cNvSpPr>
          <p:nvPr/>
        </p:nvSpPr>
        <p:spPr bwMode="auto">
          <a:xfrm>
            <a:off x="3124200" y="5638800"/>
            <a:ext cx="5715000" cy="533400"/>
          </a:xfrm>
          <a:prstGeom prst="rect">
            <a:avLst/>
          </a:prstGeom>
          <a:noFill/>
          <a:ln w="9525">
            <a:solidFill>
              <a:schemeClr val="tx1"/>
            </a:solidFill>
            <a:miter lim="800000"/>
            <a:headEnd/>
            <a:tailEnd/>
          </a:ln>
          <a:effectLst/>
        </p:spPr>
        <p:txBody>
          <a:bodyPr wrap="none" anchor="ctr"/>
          <a:lstStyle/>
          <a:p>
            <a:endParaRPr lang="en-GB"/>
          </a:p>
        </p:txBody>
      </p:sp>
      <p:sp>
        <p:nvSpPr>
          <p:cNvPr id="14341" name="Line 5"/>
          <p:cNvSpPr>
            <a:spLocks noChangeShapeType="1"/>
          </p:cNvSpPr>
          <p:nvPr/>
        </p:nvSpPr>
        <p:spPr bwMode="auto">
          <a:xfrm>
            <a:off x="3657600" y="5638800"/>
            <a:ext cx="0" cy="533400"/>
          </a:xfrm>
          <a:prstGeom prst="line">
            <a:avLst/>
          </a:prstGeom>
          <a:noFill/>
          <a:ln w="9525">
            <a:solidFill>
              <a:schemeClr val="tx1"/>
            </a:solidFill>
            <a:miter lim="800000"/>
            <a:headEnd/>
            <a:tailEnd/>
          </a:ln>
          <a:effectLst/>
        </p:spPr>
        <p:txBody>
          <a:bodyPr wrap="none" anchor="ctr"/>
          <a:lstStyle/>
          <a:p>
            <a:endParaRPr lang="en-GB"/>
          </a:p>
        </p:txBody>
      </p:sp>
      <p:sp>
        <p:nvSpPr>
          <p:cNvPr id="14342" name="Line 6"/>
          <p:cNvSpPr>
            <a:spLocks noChangeShapeType="1"/>
          </p:cNvSpPr>
          <p:nvPr/>
        </p:nvSpPr>
        <p:spPr bwMode="auto">
          <a:xfrm>
            <a:off x="4191000" y="5638800"/>
            <a:ext cx="0" cy="533400"/>
          </a:xfrm>
          <a:prstGeom prst="line">
            <a:avLst/>
          </a:prstGeom>
          <a:noFill/>
          <a:ln w="9525">
            <a:solidFill>
              <a:schemeClr val="tx1"/>
            </a:solidFill>
            <a:miter lim="800000"/>
            <a:headEnd/>
            <a:tailEnd/>
          </a:ln>
          <a:effectLst/>
        </p:spPr>
        <p:txBody>
          <a:bodyPr wrap="none" anchor="ctr"/>
          <a:lstStyle/>
          <a:p>
            <a:endParaRPr lang="en-GB"/>
          </a:p>
        </p:txBody>
      </p:sp>
      <p:sp>
        <p:nvSpPr>
          <p:cNvPr id="14343" name="Line 7"/>
          <p:cNvSpPr>
            <a:spLocks noChangeShapeType="1"/>
          </p:cNvSpPr>
          <p:nvPr/>
        </p:nvSpPr>
        <p:spPr bwMode="auto">
          <a:xfrm>
            <a:off x="4724400" y="5638800"/>
            <a:ext cx="0" cy="533400"/>
          </a:xfrm>
          <a:prstGeom prst="line">
            <a:avLst/>
          </a:prstGeom>
          <a:noFill/>
          <a:ln w="9525">
            <a:solidFill>
              <a:schemeClr val="tx1"/>
            </a:solidFill>
            <a:miter lim="800000"/>
            <a:headEnd/>
            <a:tailEnd/>
          </a:ln>
          <a:effectLst/>
        </p:spPr>
        <p:txBody>
          <a:bodyPr wrap="none" anchor="ctr"/>
          <a:lstStyle/>
          <a:p>
            <a:endParaRPr lang="en-GB"/>
          </a:p>
        </p:txBody>
      </p:sp>
      <p:sp>
        <p:nvSpPr>
          <p:cNvPr id="14344" name="Line 8"/>
          <p:cNvSpPr>
            <a:spLocks noChangeShapeType="1"/>
          </p:cNvSpPr>
          <p:nvPr/>
        </p:nvSpPr>
        <p:spPr bwMode="auto">
          <a:xfrm>
            <a:off x="5257800" y="5638800"/>
            <a:ext cx="0" cy="533400"/>
          </a:xfrm>
          <a:prstGeom prst="line">
            <a:avLst/>
          </a:prstGeom>
          <a:noFill/>
          <a:ln w="9525">
            <a:solidFill>
              <a:schemeClr val="tx1"/>
            </a:solidFill>
            <a:miter lim="800000"/>
            <a:headEnd/>
            <a:tailEnd/>
          </a:ln>
          <a:effectLst/>
        </p:spPr>
        <p:txBody>
          <a:bodyPr wrap="none" anchor="ctr"/>
          <a:lstStyle/>
          <a:p>
            <a:endParaRPr lang="en-GB"/>
          </a:p>
        </p:txBody>
      </p:sp>
      <p:sp>
        <p:nvSpPr>
          <p:cNvPr id="14345" name="Line 9"/>
          <p:cNvSpPr>
            <a:spLocks noChangeShapeType="1"/>
          </p:cNvSpPr>
          <p:nvPr/>
        </p:nvSpPr>
        <p:spPr bwMode="auto">
          <a:xfrm>
            <a:off x="5791200" y="5638800"/>
            <a:ext cx="0" cy="533400"/>
          </a:xfrm>
          <a:prstGeom prst="line">
            <a:avLst/>
          </a:prstGeom>
          <a:noFill/>
          <a:ln w="9525">
            <a:solidFill>
              <a:schemeClr val="tx1"/>
            </a:solidFill>
            <a:miter lim="800000"/>
            <a:headEnd/>
            <a:tailEnd/>
          </a:ln>
          <a:effectLst/>
        </p:spPr>
        <p:txBody>
          <a:bodyPr wrap="none" anchor="ctr"/>
          <a:lstStyle/>
          <a:p>
            <a:endParaRPr lang="en-GB"/>
          </a:p>
        </p:txBody>
      </p:sp>
      <p:sp>
        <p:nvSpPr>
          <p:cNvPr id="14346" name="Line 10"/>
          <p:cNvSpPr>
            <a:spLocks noChangeShapeType="1"/>
          </p:cNvSpPr>
          <p:nvPr/>
        </p:nvSpPr>
        <p:spPr bwMode="auto">
          <a:xfrm>
            <a:off x="7772400" y="5638800"/>
            <a:ext cx="0" cy="533400"/>
          </a:xfrm>
          <a:prstGeom prst="line">
            <a:avLst/>
          </a:prstGeom>
          <a:noFill/>
          <a:ln w="9525">
            <a:solidFill>
              <a:schemeClr val="tx1"/>
            </a:solidFill>
            <a:miter lim="800000"/>
            <a:headEnd/>
            <a:tailEnd/>
          </a:ln>
          <a:effectLst/>
        </p:spPr>
        <p:txBody>
          <a:bodyPr wrap="none" anchor="ctr"/>
          <a:lstStyle/>
          <a:p>
            <a:endParaRPr lang="en-GB"/>
          </a:p>
        </p:txBody>
      </p:sp>
      <p:sp>
        <p:nvSpPr>
          <p:cNvPr id="14347" name="Line 11"/>
          <p:cNvSpPr>
            <a:spLocks noChangeShapeType="1"/>
          </p:cNvSpPr>
          <p:nvPr/>
        </p:nvSpPr>
        <p:spPr bwMode="auto">
          <a:xfrm>
            <a:off x="8305800" y="5638800"/>
            <a:ext cx="0" cy="533400"/>
          </a:xfrm>
          <a:prstGeom prst="line">
            <a:avLst/>
          </a:prstGeom>
          <a:noFill/>
          <a:ln w="9525">
            <a:solidFill>
              <a:schemeClr val="tx1"/>
            </a:solidFill>
            <a:miter lim="800000"/>
            <a:headEnd/>
            <a:tailEnd/>
          </a:ln>
          <a:effectLst/>
        </p:spPr>
        <p:txBody>
          <a:bodyPr wrap="none" anchor="ctr"/>
          <a:lstStyle/>
          <a:p>
            <a:endParaRPr lang="en-GB"/>
          </a:p>
        </p:txBody>
      </p:sp>
      <p:sp>
        <p:nvSpPr>
          <p:cNvPr id="14348" name="Text Box 12"/>
          <p:cNvSpPr txBox="1">
            <a:spLocks noChangeArrowheads="1"/>
          </p:cNvSpPr>
          <p:nvPr/>
        </p:nvSpPr>
        <p:spPr bwMode="auto">
          <a:xfrm>
            <a:off x="6407150" y="5653088"/>
            <a:ext cx="374650" cy="396875"/>
          </a:xfrm>
          <a:prstGeom prst="rect">
            <a:avLst/>
          </a:prstGeom>
          <a:noFill/>
          <a:ln w="9525">
            <a:noFill/>
            <a:miter lim="800000"/>
            <a:headEnd/>
            <a:tailEnd/>
          </a:ln>
          <a:effectLst/>
        </p:spPr>
        <p:txBody>
          <a:bodyPr wrap="none">
            <a:spAutoFit/>
          </a:bodyPr>
          <a:lstStyle/>
          <a:p>
            <a:r>
              <a:rPr lang="en-US" sz="2000">
                <a:latin typeface="Times New Roman" charset="0"/>
              </a:rPr>
              <a:t>...</a:t>
            </a:r>
          </a:p>
        </p:txBody>
      </p:sp>
      <p:sp>
        <p:nvSpPr>
          <p:cNvPr id="14349" name="Text Box 13"/>
          <p:cNvSpPr txBox="1">
            <a:spLocks noChangeArrowheads="1"/>
          </p:cNvSpPr>
          <p:nvPr/>
        </p:nvSpPr>
        <p:spPr bwMode="auto">
          <a:xfrm>
            <a:off x="5302250" y="4905375"/>
            <a:ext cx="311150" cy="396875"/>
          </a:xfrm>
          <a:prstGeom prst="rect">
            <a:avLst/>
          </a:prstGeom>
          <a:noFill/>
          <a:ln w="9525">
            <a:noFill/>
            <a:miter lim="800000"/>
            <a:headEnd/>
            <a:tailEnd/>
          </a:ln>
          <a:effectLst/>
        </p:spPr>
        <p:txBody>
          <a:bodyPr wrap="none">
            <a:spAutoFit/>
          </a:bodyPr>
          <a:lstStyle/>
          <a:p>
            <a:r>
              <a:rPr lang="en-US" sz="2000">
                <a:latin typeface="Times New Roman" charset="0"/>
              </a:rPr>
              <a:t>5</a:t>
            </a:r>
          </a:p>
        </p:txBody>
      </p:sp>
      <p:sp>
        <p:nvSpPr>
          <p:cNvPr id="14350" name="Line 14"/>
          <p:cNvSpPr>
            <a:spLocks noChangeShapeType="1"/>
          </p:cNvSpPr>
          <p:nvPr/>
        </p:nvSpPr>
        <p:spPr bwMode="auto">
          <a:xfrm>
            <a:off x="5470525" y="5334000"/>
            <a:ext cx="0" cy="304800"/>
          </a:xfrm>
          <a:prstGeom prst="line">
            <a:avLst/>
          </a:prstGeom>
          <a:noFill/>
          <a:ln w="9525">
            <a:solidFill>
              <a:schemeClr val="tx1"/>
            </a:solidFill>
            <a:miter lim="800000"/>
            <a:headEnd/>
            <a:tailEnd type="triangle" w="med" len="med"/>
          </a:ln>
          <a:effectLst/>
        </p:spPr>
        <p:txBody>
          <a:bodyPr wrap="none" anchor="ctr"/>
          <a:lstStyle/>
          <a:p>
            <a:endParaRPr lang="en-GB"/>
          </a:p>
        </p:txBody>
      </p:sp>
      <p:sp>
        <p:nvSpPr>
          <p:cNvPr id="14351" name="Text Box 15"/>
          <p:cNvSpPr txBox="1">
            <a:spLocks noChangeArrowheads="1"/>
          </p:cNvSpPr>
          <p:nvPr/>
        </p:nvSpPr>
        <p:spPr bwMode="auto">
          <a:xfrm>
            <a:off x="5257800" y="4572000"/>
            <a:ext cx="508000" cy="396875"/>
          </a:xfrm>
          <a:prstGeom prst="rect">
            <a:avLst/>
          </a:prstGeom>
          <a:noFill/>
          <a:ln w="9525">
            <a:noFill/>
            <a:miter lim="800000"/>
            <a:headEnd/>
            <a:tailEnd/>
          </a:ln>
          <a:effectLst/>
        </p:spPr>
        <p:txBody>
          <a:bodyPr wrap="none">
            <a:spAutoFit/>
          </a:bodyPr>
          <a:lstStyle/>
          <a:p>
            <a:r>
              <a:rPr lang="en-US" sz="2000">
                <a:latin typeface="Times New Roman" charset="0"/>
              </a:rPr>
              <a:t>top</a:t>
            </a:r>
          </a:p>
        </p:txBody>
      </p:sp>
      <p:sp>
        <p:nvSpPr>
          <p:cNvPr id="14352" name="Text Box 16"/>
          <p:cNvSpPr txBox="1">
            <a:spLocks noChangeArrowheads="1"/>
          </p:cNvSpPr>
          <p:nvPr/>
        </p:nvSpPr>
        <p:spPr bwMode="auto">
          <a:xfrm>
            <a:off x="3270250" y="5699125"/>
            <a:ext cx="438150" cy="396875"/>
          </a:xfrm>
          <a:prstGeom prst="rect">
            <a:avLst/>
          </a:prstGeom>
          <a:noFill/>
          <a:ln w="9525">
            <a:noFill/>
            <a:miter lim="800000"/>
            <a:headEnd/>
            <a:tailEnd/>
          </a:ln>
          <a:effectLst/>
        </p:spPr>
        <p:txBody>
          <a:bodyPr wrap="none">
            <a:spAutoFit/>
          </a:bodyPr>
          <a:lstStyle/>
          <a:p>
            <a:r>
              <a:rPr lang="en-US" sz="2000">
                <a:latin typeface="Times New Roman" charset="0"/>
              </a:rPr>
              <a:t>12</a:t>
            </a:r>
          </a:p>
        </p:txBody>
      </p:sp>
      <p:sp>
        <p:nvSpPr>
          <p:cNvPr id="14353" name="Text Box 17"/>
          <p:cNvSpPr txBox="1">
            <a:spLocks noChangeArrowheads="1"/>
          </p:cNvSpPr>
          <p:nvPr/>
        </p:nvSpPr>
        <p:spPr bwMode="auto">
          <a:xfrm>
            <a:off x="3676650" y="5699125"/>
            <a:ext cx="438150" cy="396875"/>
          </a:xfrm>
          <a:prstGeom prst="rect">
            <a:avLst/>
          </a:prstGeom>
          <a:noFill/>
          <a:ln w="9525">
            <a:noFill/>
            <a:miter lim="800000"/>
            <a:headEnd/>
            <a:tailEnd/>
          </a:ln>
          <a:effectLst/>
        </p:spPr>
        <p:txBody>
          <a:bodyPr wrap="none">
            <a:spAutoFit/>
          </a:bodyPr>
          <a:lstStyle/>
          <a:p>
            <a:r>
              <a:rPr lang="en-US" sz="2000">
                <a:latin typeface="Times New Roman" charset="0"/>
              </a:rPr>
              <a:t>24</a:t>
            </a:r>
          </a:p>
        </p:txBody>
      </p:sp>
      <p:sp>
        <p:nvSpPr>
          <p:cNvPr id="14354" name="Text Box 18"/>
          <p:cNvSpPr txBox="1">
            <a:spLocks noChangeArrowheads="1"/>
          </p:cNvSpPr>
          <p:nvPr/>
        </p:nvSpPr>
        <p:spPr bwMode="auto">
          <a:xfrm>
            <a:off x="4267200" y="5699125"/>
            <a:ext cx="438150" cy="396875"/>
          </a:xfrm>
          <a:prstGeom prst="rect">
            <a:avLst/>
          </a:prstGeom>
          <a:noFill/>
          <a:ln w="9525">
            <a:noFill/>
            <a:miter lim="800000"/>
            <a:headEnd/>
            <a:tailEnd/>
          </a:ln>
          <a:effectLst/>
        </p:spPr>
        <p:txBody>
          <a:bodyPr wrap="none">
            <a:spAutoFit/>
          </a:bodyPr>
          <a:lstStyle/>
          <a:p>
            <a:r>
              <a:rPr lang="en-US" sz="2000">
                <a:latin typeface="Times New Roman" charset="0"/>
              </a:rPr>
              <a:t>37</a:t>
            </a:r>
          </a:p>
        </p:txBody>
      </p:sp>
      <p:sp>
        <p:nvSpPr>
          <p:cNvPr id="14355" name="Text Box 19"/>
          <p:cNvSpPr txBox="1">
            <a:spLocks noChangeArrowheads="1"/>
          </p:cNvSpPr>
          <p:nvPr/>
        </p:nvSpPr>
        <p:spPr bwMode="auto">
          <a:xfrm>
            <a:off x="4724400" y="5699125"/>
            <a:ext cx="438150" cy="396875"/>
          </a:xfrm>
          <a:prstGeom prst="rect">
            <a:avLst/>
          </a:prstGeom>
          <a:noFill/>
          <a:ln w="9525">
            <a:noFill/>
            <a:miter lim="800000"/>
            <a:headEnd/>
            <a:tailEnd/>
          </a:ln>
          <a:effectLst/>
        </p:spPr>
        <p:txBody>
          <a:bodyPr wrap="none">
            <a:spAutoFit/>
          </a:bodyPr>
          <a:lstStyle/>
          <a:p>
            <a:r>
              <a:rPr lang="en-US" sz="2000">
                <a:latin typeface="Times New Roman" charset="0"/>
              </a:rPr>
              <a:t>17</a:t>
            </a:r>
          </a:p>
        </p:txBody>
      </p:sp>
      <p:sp>
        <p:nvSpPr>
          <p:cNvPr id="14356" name="Text Box 20"/>
          <p:cNvSpPr txBox="1">
            <a:spLocks noChangeArrowheads="1"/>
          </p:cNvSpPr>
          <p:nvPr/>
        </p:nvSpPr>
        <p:spPr bwMode="auto">
          <a:xfrm>
            <a:off x="5276850" y="5699125"/>
            <a:ext cx="438150" cy="396875"/>
          </a:xfrm>
          <a:prstGeom prst="rect">
            <a:avLst/>
          </a:prstGeom>
          <a:noFill/>
          <a:ln w="9525">
            <a:noFill/>
            <a:miter lim="800000"/>
            <a:headEnd/>
            <a:tailEnd/>
          </a:ln>
          <a:effectLst/>
        </p:spPr>
        <p:txBody>
          <a:bodyPr wrap="none">
            <a:spAutoFit/>
          </a:bodyPr>
          <a:lstStyle/>
          <a:p>
            <a:r>
              <a:rPr lang="en-US" sz="2000">
                <a:latin typeface="Times New Roman" charset="0"/>
              </a:rPr>
              <a:t>95</a:t>
            </a:r>
          </a:p>
        </p:txBody>
      </p:sp>
      <p:sp>
        <p:nvSpPr>
          <p:cNvPr id="14357" name="Line 21"/>
          <p:cNvSpPr>
            <a:spLocks noChangeShapeType="1"/>
          </p:cNvSpPr>
          <p:nvPr/>
        </p:nvSpPr>
        <p:spPr bwMode="auto">
          <a:xfrm>
            <a:off x="6324600" y="5638800"/>
            <a:ext cx="0" cy="533400"/>
          </a:xfrm>
          <a:prstGeom prst="line">
            <a:avLst/>
          </a:prstGeom>
          <a:noFill/>
          <a:ln w="9525">
            <a:solidFill>
              <a:schemeClr val="tx1"/>
            </a:solidFill>
            <a:miter lim="800000"/>
            <a:headEnd/>
            <a:tailEnd/>
          </a:ln>
          <a:effectLst/>
        </p:spPr>
        <p:txBody>
          <a:bodyPr wrap="none" anchor="ctr"/>
          <a:lstStyle/>
          <a:p>
            <a:endParaRPr lang="en-GB"/>
          </a:p>
        </p:txBody>
      </p:sp>
      <p:sp>
        <p:nvSpPr>
          <p:cNvPr id="14358" name="Text Box 22"/>
          <p:cNvSpPr txBox="1">
            <a:spLocks noChangeArrowheads="1"/>
          </p:cNvSpPr>
          <p:nvPr/>
        </p:nvSpPr>
        <p:spPr bwMode="auto">
          <a:xfrm>
            <a:off x="5327650" y="4903788"/>
            <a:ext cx="311150" cy="396875"/>
          </a:xfrm>
          <a:prstGeom prst="rect">
            <a:avLst/>
          </a:prstGeom>
          <a:solidFill>
            <a:schemeClr val="bg1"/>
          </a:solidFill>
          <a:ln w="9525">
            <a:noFill/>
            <a:miter lim="800000"/>
            <a:headEnd/>
            <a:tailEnd/>
          </a:ln>
          <a:effectLst/>
        </p:spPr>
        <p:txBody>
          <a:bodyPr wrap="none">
            <a:spAutoFit/>
          </a:bodyPr>
          <a:lstStyle/>
          <a:p>
            <a:r>
              <a:rPr lang="en-US" sz="2000">
                <a:solidFill>
                  <a:schemeClr val="hlink"/>
                </a:solidFill>
                <a:latin typeface="Times New Roman" charset="0"/>
              </a:rPr>
              <a:t>4</a:t>
            </a:r>
          </a:p>
        </p:txBody>
      </p:sp>
      <p:sp>
        <p:nvSpPr>
          <p:cNvPr id="14359" name="Freeform 23"/>
          <p:cNvSpPr>
            <a:spLocks/>
          </p:cNvSpPr>
          <p:nvPr/>
        </p:nvSpPr>
        <p:spPr bwMode="auto">
          <a:xfrm>
            <a:off x="5715000" y="5334000"/>
            <a:ext cx="331788" cy="312738"/>
          </a:xfrm>
          <a:custGeom>
            <a:avLst/>
            <a:gdLst/>
            <a:ahLst/>
            <a:cxnLst>
              <a:cxn ang="0">
                <a:pos x="0" y="0"/>
              </a:cxn>
              <a:cxn ang="0">
                <a:pos x="209" y="197"/>
              </a:cxn>
            </a:cxnLst>
            <a:rect l="0" t="0" r="r" b="b"/>
            <a:pathLst>
              <a:path w="209" h="197">
                <a:moveTo>
                  <a:pt x="0" y="0"/>
                </a:moveTo>
                <a:lnTo>
                  <a:pt x="209" y="197"/>
                </a:lnTo>
              </a:path>
            </a:pathLst>
          </a:custGeom>
          <a:noFill/>
          <a:ln w="9525">
            <a:solidFill>
              <a:schemeClr val="tx1"/>
            </a:solidFill>
            <a:miter lim="800000"/>
            <a:headEnd/>
            <a:tailEnd type="triangle" w="med" len="med"/>
          </a:ln>
          <a:effectLst/>
        </p:spPr>
        <p:txBody>
          <a:bodyPr wrap="none" anchor="ctr"/>
          <a:lstStyle/>
          <a:p>
            <a:endParaRPr lang="en-GB"/>
          </a:p>
        </p:txBody>
      </p:sp>
      <p:sp>
        <p:nvSpPr>
          <p:cNvPr id="14360" name="Rectangle 24"/>
          <p:cNvSpPr>
            <a:spLocks noChangeArrowheads="1"/>
          </p:cNvSpPr>
          <p:nvPr/>
        </p:nvSpPr>
        <p:spPr bwMode="auto">
          <a:xfrm>
            <a:off x="5638800" y="5334000"/>
            <a:ext cx="457200" cy="304800"/>
          </a:xfrm>
          <a:prstGeom prst="rect">
            <a:avLst/>
          </a:prstGeom>
          <a:solidFill>
            <a:schemeClr val="bg1"/>
          </a:solidFill>
          <a:ln w="12700">
            <a:noFill/>
            <a:miter lim="800000"/>
            <a:headEnd/>
            <a:tailEnd/>
          </a:ln>
          <a:effectLst/>
        </p:spPr>
        <p:txBody>
          <a:bodyPr wrap="none" anchor="ctr"/>
          <a:lstStyle/>
          <a:p>
            <a:endParaRPr lang="en-GB"/>
          </a:p>
        </p:txBody>
      </p:sp>
      <p:sp>
        <p:nvSpPr>
          <p:cNvPr id="14361" name="Rectangle 25"/>
          <p:cNvSpPr>
            <a:spLocks noChangeArrowheads="1"/>
          </p:cNvSpPr>
          <p:nvPr/>
        </p:nvSpPr>
        <p:spPr bwMode="auto">
          <a:xfrm>
            <a:off x="5197475" y="4938713"/>
            <a:ext cx="533400" cy="381000"/>
          </a:xfrm>
          <a:prstGeom prst="rect">
            <a:avLst/>
          </a:prstGeom>
          <a:noFill/>
          <a:ln w="12700">
            <a:solidFill>
              <a:schemeClr val="tx1"/>
            </a:solidFill>
            <a:miter lim="800000"/>
            <a:headEnd/>
            <a:tailEnd/>
          </a:ln>
          <a:effectLst/>
        </p:spPr>
        <p:txBody>
          <a:bodyPr wrap="none" anchor="ctr"/>
          <a:lstStyle/>
          <a:p>
            <a:endParaRPr lang="en-GB"/>
          </a:p>
        </p:txBody>
      </p:sp>
      <p:sp>
        <p:nvSpPr>
          <p:cNvPr id="14362" name="Rectangle 26"/>
          <p:cNvSpPr>
            <a:spLocks noChangeArrowheads="1"/>
          </p:cNvSpPr>
          <p:nvPr/>
        </p:nvSpPr>
        <p:spPr bwMode="auto">
          <a:xfrm>
            <a:off x="5334000" y="1295400"/>
            <a:ext cx="3581400" cy="2362200"/>
          </a:xfrm>
          <a:prstGeom prst="rect">
            <a:avLst/>
          </a:prstGeom>
          <a:noFill/>
          <a:ln w="9525">
            <a:noFill/>
            <a:miter lim="800000"/>
            <a:headEnd/>
            <a:tailEnd/>
          </a:ln>
          <a:effectLst/>
        </p:spPr>
        <p:txBody>
          <a:bodyPr/>
          <a:lstStyle/>
          <a:p>
            <a:pPr marL="342900" indent="-342900" eaLnBrk="1" hangingPunct="1">
              <a:spcBef>
                <a:spcPct val="20000"/>
              </a:spcBef>
              <a:buClr>
                <a:schemeClr val="folHlink"/>
              </a:buClr>
              <a:buSzPct val="60000"/>
              <a:buFont typeface="Wingdings" pitchFamily="2" charset="2"/>
              <a:buNone/>
            </a:pPr>
            <a:r>
              <a:rPr lang="en-US" b="1" dirty="0">
                <a:latin typeface="Courier New" pitchFamily="49" charset="0"/>
              </a:rPr>
              <a:t>// in the code that uses</a:t>
            </a:r>
          </a:p>
          <a:p>
            <a:pPr marL="342900" indent="-342900" eaLnBrk="1" hangingPunct="1">
              <a:spcBef>
                <a:spcPct val="20000"/>
              </a:spcBef>
              <a:buClr>
                <a:schemeClr val="folHlink"/>
              </a:buClr>
              <a:buSzPct val="60000"/>
              <a:buFont typeface="Wingdings" pitchFamily="2" charset="2"/>
              <a:buNone/>
            </a:pPr>
            <a:r>
              <a:rPr lang="en-US" b="1" dirty="0">
                <a:latin typeface="Courier New" pitchFamily="49" charset="0"/>
              </a:rPr>
              <a:t>// the stack …</a:t>
            </a:r>
          </a:p>
          <a:p>
            <a:pPr marL="342900" indent="-342900" eaLnBrk="1" hangingPunct="1">
              <a:spcBef>
                <a:spcPct val="20000"/>
              </a:spcBef>
              <a:buClr>
                <a:schemeClr val="folHlink"/>
              </a:buClr>
              <a:buSzPct val="60000"/>
              <a:buFont typeface="Wingdings" pitchFamily="2" charset="2"/>
              <a:buNone/>
            </a:pPr>
            <a:endParaRPr lang="en-US" b="1" dirty="0">
              <a:latin typeface="Courier New" pitchFamily="49" charset="0"/>
            </a:endParaRPr>
          </a:p>
          <a:p>
            <a:pPr marL="342900" indent="-342900" eaLnBrk="1" hangingPunct="1">
              <a:spcBef>
                <a:spcPct val="20000"/>
              </a:spcBef>
              <a:buClr>
                <a:schemeClr val="folHlink"/>
              </a:buClr>
              <a:buSzPct val="60000"/>
              <a:buFont typeface="Wingdings" pitchFamily="2" charset="2"/>
              <a:buNone/>
            </a:pPr>
            <a:r>
              <a:rPr lang="en-US" b="1" dirty="0" err="1">
                <a:latin typeface="Courier New" pitchFamily="49" charset="0"/>
              </a:rPr>
              <a:t>int</a:t>
            </a:r>
            <a:r>
              <a:rPr lang="en-US" b="1" dirty="0">
                <a:latin typeface="Courier New" pitchFamily="49" charset="0"/>
              </a:rPr>
              <a:t> x = </a:t>
            </a:r>
            <a:r>
              <a:rPr lang="en-US" b="1" dirty="0" smtClean="0">
                <a:latin typeface="Courier New" pitchFamily="49" charset="0"/>
              </a:rPr>
              <a:t>stackList.pop</a:t>
            </a:r>
            <a:r>
              <a:rPr lang="en-US" b="1" dirty="0">
                <a:latin typeface="Courier New" pitchFamily="49" charset="0"/>
              </a:rPr>
              <a:t>();</a:t>
            </a:r>
            <a:endParaRPr lang="en-US" sz="2000" b="1" dirty="0">
              <a:latin typeface="Courier New" pitchFamily="49" charset="0"/>
            </a:endParaRPr>
          </a:p>
        </p:txBody>
      </p:sp>
      <p:sp>
        <p:nvSpPr>
          <p:cNvPr id="14363" name="Rectangle 27"/>
          <p:cNvSpPr>
            <a:spLocks noChangeArrowheads="1"/>
          </p:cNvSpPr>
          <p:nvPr/>
        </p:nvSpPr>
        <p:spPr bwMode="auto">
          <a:xfrm>
            <a:off x="5334000" y="2635250"/>
            <a:ext cx="3051175" cy="641350"/>
          </a:xfrm>
          <a:prstGeom prst="rect">
            <a:avLst/>
          </a:prstGeom>
          <a:noFill/>
          <a:ln w="12700">
            <a:noFill/>
            <a:miter lim="800000"/>
            <a:headEnd/>
            <a:tailEnd/>
          </a:ln>
          <a:effectLst/>
        </p:spPr>
        <p:txBody>
          <a:bodyPr wrap="none">
            <a:spAutoFit/>
          </a:bodyPr>
          <a:lstStyle/>
          <a:p>
            <a:r>
              <a:rPr lang="en-US" b="1">
                <a:solidFill>
                  <a:schemeClr val="hlink"/>
                </a:solidFill>
                <a:latin typeface="Courier New" pitchFamily="49" charset="0"/>
              </a:rPr>
              <a:t>// x gets 95, </a:t>
            </a:r>
          </a:p>
          <a:p>
            <a:r>
              <a:rPr lang="en-US" b="1">
                <a:solidFill>
                  <a:schemeClr val="hlink"/>
                </a:solidFill>
                <a:latin typeface="Courier New" pitchFamily="49" charset="0"/>
              </a:rPr>
              <a:t>// slot 4 is now free</a:t>
            </a:r>
          </a:p>
        </p:txBody>
      </p:sp>
      <p:sp>
        <p:nvSpPr>
          <p:cNvPr id="14364" name="Text Box 28"/>
          <p:cNvSpPr txBox="1">
            <a:spLocks noChangeArrowheads="1"/>
          </p:cNvSpPr>
          <p:nvPr/>
        </p:nvSpPr>
        <p:spPr bwMode="auto">
          <a:xfrm>
            <a:off x="5929322" y="3714752"/>
            <a:ext cx="2987675" cy="1323439"/>
          </a:xfrm>
          <a:prstGeom prst="rect">
            <a:avLst/>
          </a:prstGeom>
          <a:noFill/>
          <a:ln w="12700">
            <a:noFill/>
            <a:miter lim="800000"/>
            <a:headEnd/>
            <a:tailEnd/>
          </a:ln>
          <a:effectLst/>
        </p:spPr>
        <p:txBody>
          <a:bodyPr>
            <a:spAutoFit/>
          </a:bodyPr>
          <a:lstStyle/>
          <a:p>
            <a:r>
              <a:rPr lang="en-US" sz="2000" b="1" dirty="0" smtClean="0">
                <a:solidFill>
                  <a:schemeClr val="tx2"/>
                </a:solidFill>
                <a:latin typeface="Comic Sans MS" pitchFamily="66" charset="0"/>
              </a:rPr>
              <a:t>Note:</a:t>
            </a:r>
            <a:endParaRPr lang="en-US" sz="2000" b="1" dirty="0">
              <a:solidFill>
                <a:schemeClr val="tx2"/>
              </a:solidFill>
              <a:latin typeface="Comic Sans MS" pitchFamily="66" charset="0"/>
            </a:endParaRPr>
          </a:p>
          <a:p>
            <a:r>
              <a:rPr lang="en-US" sz="2000" b="1" dirty="0">
                <a:solidFill>
                  <a:schemeClr val="tx2"/>
                </a:solidFill>
                <a:latin typeface="Comic Sans MS" pitchFamily="66" charset="0"/>
              </a:rPr>
              <a:t>Store[4] still contains 95, but it’s now</a:t>
            </a:r>
          </a:p>
          <a:p>
            <a:r>
              <a:rPr lang="en-US" sz="2000" b="1" dirty="0">
                <a:solidFill>
                  <a:schemeClr val="tx2"/>
                </a:solidFill>
                <a:latin typeface="Comic Sans MS" pitchFamily="66" charset="0"/>
              </a:rPr>
              <a:t>considered “free”.</a:t>
            </a:r>
          </a:p>
        </p:txBody>
      </p:sp>
      <p:sp>
        <p:nvSpPr>
          <p:cNvPr id="29" name="Slide Number Placeholder 28"/>
          <p:cNvSpPr>
            <a:spLocks noGrp="1"/>
          </p:cNvSpPr>
          <p:nvPr>
            <p:ph type="sldNum" sz="quarter" idx="12"/>
          </p:nvPr>
        </p:nvSpPr>
        <p:spPr/>
        <p:txBody>
          <a:bodyPr/>
          <a:lstStyle/>
          <a:p>
            <a:fld id="{61778265-A953-45BD-952B-9F96E876DE07}" type="slidenum">
              <a:rPr lang="en-GB" smtClean="0"/>
              <a:pPr/>
              <a:t>6</a:t>
            </a:fld>
            <a:endParaRPr lang="en-GB"/>
          </a:p>
        </p:txBody>
      </p:sp>
      <p:sp>
        <p:nvSpPr>
          <p:cNvPr id="30" name="Footer Placeholder 29"/>
          <p:cNvSpPr>
            <a:spLocks noGrp="1"/>
          </p:cNvSpPr>
          <p:nvPr>
            <p:ph type="ftr" sz="quarter" idx="11"/>
          </p:nvPr>
        </p:nvSpPr>
        <p:spPr/>
        <p:txBody>
          <a:bodyPr/>
          <a:lstStyle/>
          <a:p>
            <a:r>
              <a:rPr lang="en-GB" smtClean="0"/>
              <a:t>CSE 246 Data Structures and Algorithms          Fall2009        Quratulain</a:t>
            </a:r>
            <a:endParaRPr lang="en-GB"/>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14362"/>
                                        </p:tgtEl>
                                        <p:attrNameLst>
                                          <p:attrName>style.visibility</p:attrName>
                                        </p:attrNameLst>
                                      </p:cBhvr>
                                      <p:to>
                                        <p:strVal val="visible"/>
                                      </p:to>
                                    </p:set>
                                    <p:animEffect transition="in" filter="dissolve">
                                      <p:cBhvr>
                                        <p:cTn id="7" dur="500"/>
                                        <p:tgtEl>
                                          <p:spTgt spid="14362"/>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14358"/>
                                        </p:tgtEl>
                                        <p:attrNameLst>
                                          <p:attrName>style.visibility</p:attrName>
                                        </p:attrNameLst>
                                      </p:cBhvr>
                                      <p:to>
                                        <p:strVal val="visible"/>
                                      </p:to>
                                    </p:set>
                                    <p:animEffect transition="in" filter="dissolve">
                                      <p:cBhvr>
                                        <p:cTn id="12" dur="500"/>
                                        <p:tgtEl>
                                          <p:spTgt spid="14358"/>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14360"/>
                                        </p:tgtEl>
                                        <p:attrNameLst>
                                          <p:attrName>style.visibility</p:attrName>
                                        </p:attrNameLst>
                                      </p:cBhvr>
                                      <p:to>
                                        <p:strVal val="visible"/>
                                      </p:to>
                                    </p:set>
                                    <p:animEffect transition="in" filter="dissolve">
                                      <p:cBhvr>
                                        <p:cTn id="17" dur="500"/>
                                        <p:tgtEl>
                                          <p:spTgt spid="14360"/>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grpId="0" nodeType="clickEffect">
                                  <p:stCondLst>
                                    <p:cond delay="0"/>
                                  </p:stCondLst>
                                  <p:childTnLst>
                                    <p:set>
                                      <p:cBhvr>
                                        <p:cTn id="21" dur="1" fill="hold">
                                          <p:stCondLst>
                                            <p:cond delay="0"/>
                                          </p:stCondLst>
                                        </p:cTn>
                                        <p:tgtEl>
                                          <p:spTgt spid="14350"/>
                                        </p:tgtEl>
                                        <p:attrNameLst>
                                          <p:attrName>style.visibility</p:attrName>
                                        </p:attrNameLst>
                                      </p:cBhvr>
                                      <p:to>
                                        <p:strVal val="visible"/>
                                      </p:to>
                                    </p:set>
                                    <p:animEffect transition="in" filter="dissolve">
                                      <p:cBhvr>
                                        <p:cTn id="22" dur="500"/>
                                        <p:tgtEl>
                                          <p:spTgt spid="14350"/>
                                        </p:tgtEl>
                                      </p:cBhvr>
                                    </p:animEffect>
                                  </p:childTnLst>
                                </p:cTn>
                              </p:par>
                            </p:childTnLst>
                          </p:cTn>
                        </p:par>
                      </p:childTnLst>
                    </p:cTn>
                  </p:par>
                  <p:par>
                    <p:cTn id="23" fill="hold">
                      <p:stCondLst>
                        <p:cond delay="indefinite"/>
                      </p:stCondLst>
                      <p:childTnLst>
                        <p:par>
                          <p:cTn id="24" fill="hold">
                            <p:stCondLst>
                              <p:cond delay="0"/>
                            </p:stCondLst>
                            <p:childTnLst>
                              <p:par>
                                <p:cTn id="25" presetID="9" presetClass="entr" presetSubtype="0" fill="hold" grpId="0" nodeType="clickEffect">
                                  <p:stCondLst>
                                    <p:cond delay="0"/>
                                  </p:stCondLst>
                                  <p:childTnLst>
                                    <p:set>
                                      <p:cBhvr>
                                        <p:cTn id="26" dur="1" fill="hold">
                                          <p:stCondLst>
                                            <p:cond delay="0"/>
                                          </p:stCondLst>
                                        </p:cTn>
                                        <p:tgtEl>
                                          <p:spTgt spid="14363"/>
                                        </p:tgtEl>
                                        <p:attrNameLst>
                                          <p:attrName>style.visibility</p:attrName>
                                        </p:attrNameLst>
                                      </p:cBhvr>
                                      <p:to>
                                        <p:strVal val="visible"/>
                                      </p:to>
                                    </p:set>
                                    <p:animEffect transition="in" filter="dissolve">
                                      <p:cBhvr>
                                        <p:cTn id="27" dur="500"/>
                                        <p:tgtEl>
                                          <p:spTgt spid="14363"/>
                                        </p:tgtEl>
                                      </p:cBhvr>
                                    </p:animEffect>
                                  </p:childTnLst>
                                </p:cTn>
                              </p:par>
                            </p:childTnLst>
                          </p:cTn>
                        </p:par>
                      </p:childTnLst>
                    </p:cTn>
                  </p:par>
                  <p:par>
                    <p:cTn id="28" fill="hold">
                      <p:stCondLst>
                        <p:cond delay="indefinite"/>
                      </p:stCondLst>
                      <p:childTnLst>
                        <p:par>
                          <p:cTn id="29" fill="hold">
                            <p:stCondLst>
                              <p:cond delay="0"/>
                            </p:stCondLst>
                            <p:childTnLst>
                              <p:par>
                                <p:cTn id="30" presetID="9" presetClass="entr" presetSubtype="0" fill="hold" grpId="0" nodeType="clickEffect">
                                  <p:stCondLst>
                                    <p:cond delay="0"/>
                                  </p:stCondLst>
                                  <p:childTnLst>
                                    <p:set>
                                      <p:cBhvr>
                                        <p:cTn id="31" dur="1" fill="hold">
                                          <p:stCondLst>
                                            <p:cond delay="0"/>
                                          </p:stCondLst>
                                        </p:cTn>
                                        <p:tgtEl>
                                          <p:spTgt spid="14364"/>
                                        </p:tgtEl>
                                        <p:attrNameLst>
                                          <p:attrName>style.visibility</p:attrName>
                                        </p:attrNameLst>
                                      </p:cBhvr>
                                      <p:to>
                                        <p:strVal val="visible"/>
                                      </p:to>
                                    </p:set>
                                    <p:animEffect transition="in" filter="dissolve">
                                      <p:cBhvr>
                                        <p:cTn id="32" dur="500"/>
                                        <p:tgtEl>
                                          <p:spTgt spid="1436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350" grpId="0" animBg="1"/>
      <p:bldP spid="14358" grpId="0" animBg="1" autoUpdateAnimBg="0"/>
      <p:bldP spid="14360" grpId="0" animBg="1"/>
      <p:bldP spid="14362" grpId="0" autoUpdateAnimBg="0"/>
      <p:bldP spid="14363" grpId="0" autoUpdateAnimBg="0"/>
      <p:bldP spid="14364" grpId="0" autoUpdateAnimBg="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p:txBody>
          <a:bodyPr/>
          <a:lstStyle/>
          <a:p>
            <a:r>
              <a:rPr lang="en-US"/>
              <a:t>Using the Stack</a:t>
            </a:r>
          </a:p>
        </p:txBody>
      </p:sp>
      <p:sp>
        <p:nvSpPr>
          <p:cNvPr id="16387" name="Rectangle 3"/>
          <p:cNvSpPr>
            <a:spLocks noGrp="1" noChangeArrowheads="1"/>
          </p:cNvSpPr>
          <p:nvPr>
            <p:ph type="body" idx="1"/>
          </p:nvPr>
        </p:nvSpPr>
        <p:spPr/>
        <p:txBody>
          <a:bodyPr>
            <a:normAutofit lnSpcReduction="10000"/>
          </a:bodyPr>
          <a:lstStyle/>
          <a:p>
            <a:pPr>
              <a:lnSpc>
                <a:spcPct val="90000"/>
              </a:lnSpc>
              <a:buFont typeface="Wingdings" pitchFamily="2" charset="2"/>
              <a:buNone/>
            </a:pPr>
            <a:r>
              <a:rPr lang="en-US" sz="2000" b="1" dirty="0">
                <a:latin typeface="Courier New" pitchFamily="49" charset="0"/>
              </a:rPr>
              <a:t>try </a:t>
            </a:r>
          </a:p>
          <a:p>
            <a:pPr>
              <a:lnSpc>
                <a:spcPct val="90000"/>
              </a:lnSpc>
              <a:buFont typeface="Wingdings" pitchFamily="2" charset="2"/>
              <a:buNone/>
            </a:pPr>
            <a:r>
              <a:rPr lang="en-US" sz="2000" b="1" dirty="0">
                <a:latin typeface="Courier New" pitchFamily="49" charset="0"/>
              </a:rPr>
              <a:t>{</a:t>
            </a:r>
          </a:p>
          <a:p>
            <a:pPr>
              <a:lnSpc>
                <a:spcPct val="90000"/>
              </a:lnSpc>
              <a:buFont typeface="Wingdings" pitchFamily="2" charset="2"/>
              <a:buNone/>
            </a:pPr>
            <a:r>
              <a:rPr lang="en-US" sz="2000" b="1" dirty="0">
                <a:latin typeface="Courier New" pitchFamily="49" charset="0"/>
              </a:rPr>
              <a:t>   </a:t>
            </a:r>
            <a:r>
              <a:rPr lang="en-US" sz="2000" b="1" dirty="0" err="1">
                <a:latin typeface="Courier New" pitchFamily="49" charset="0"/>
              </a:rPr>
              <a:t>ArrayStack</a:t>
            </a:r>
            <a:r>
              <a:rPr lang="en-US" sz="2000" b="1" dirty="0">
                <a:latin typeface="Courier New" pitchFamily="49" charset="0"/>
              </a:rPr>
              <a:t> </a:t>
            </a:r>
            <a:r>
              <a:rPr lang="en-US" sz="2000" b="1" dirty="0" err="1">
                <a:latin typeface="Courier New" pitchFamily="49" charset="0"/>
              </a:rPr>
              <a:t>st</a:t>
            </a:r>
            <a:r>
              <a:rPr lang="en-US" sz="2000" b="1" dirty="0">
                <a:latin typeface="Courier New" pitchFamily="49" charset="0"/>
              </a:rPr>
              <a:t> = new </a:t>
            </a:r>
            <a:r>
              <a:rPr lang="en-US" sz="2000" b="1" dirty="0" err="1">
                <a:latin typeface="Courier New" pitchFamily="49" charset="0"/>
              </a:rPr>
              <a:t>ArrayStack</a:t>
            </a:r>
            <a:r>
              <a:rPr lang="en-US" sz="2000" b="1" dirty="0">
                <a:latin typeface="Courier New" pitchFamily="49" charset="0"/>
              </a:rPr>
              <a:t>();</a:t>
            </a:r>
          </a:p>
          <a:p>
            <a:pPr>
              <a:lnSpc>
                <a:spcPct val="90000"/>
              </a:lnSpc>
              <a:buFont typeface="Wingdings" pitchFamily="2" charset="2"/>
              <a:buNone/>
            </a:pPr>
            <a:r>
              <a:rPr lang="en-US" sz="2000" dirty="0">
                <a:latin typeface="Courier New" pitchFamily="49" charset="0"/>
              </a:rPr>
              <a:t>   </a:t>
            </a:r>
            <a:r>
              <a:rPr lang="en-US" sz="2000" b="1" dirty="0" err="1">
                <a:latin typeface="Courier New" pitchFamily="49" charset="0"/>
              </a:rPr>
              <a:t>st.push</a:t>
            </a:r>
            <a:r>
              <a:rPr lang="en-US" sz="2000" b="1" dirty="0">
                <a:latin typeface="Courier New" pitchFamily="49" charset="0"/>
              </a:rPr>
              <a:t>( 1 ); </a:t>
            </a:r>
            <a:r>
              <a:rPr lang="en-US" sz="2000" b="1" dirty="0" err="1">
                <a:latin typeface="Courier New" pitchFamily="49" charset="0"/>
              </a:rPr>
              <a:t>st.push</a:t>
            </a:r>
            <a:r>
              <a:rPr lang="en-US" sz="2000" b="1" dirty="0">
                <a:latin typeface="Courier New" pitchFamily="49" charset="0"/>
              </a:rPr>
              <a:t>( 3 ); </a:t>
            </a:r>
            <a:r>
              <a:rPr lang="en-US" sz="2000" b="1" dirty="0" err="1">
                <a:latin typeface="Courier New" pitchFamily="49" charset="0"/>
              </a:rPr>
              <a:t>st.push</a:t>
            </a:r>
            <a:r>
              <a:rPr lang="en-US" sz="2000" b="1" dirty="0">
                <a:latin typeface="Courier New" pitchFamily="49" charset="0"/>
              </a:rPr>
              <a:t>( 2 );</a:t>
            </a:r>
          </a:p>
          <a:p>
            <a:pPr>
              <a:lnSpc>
                <a:spcPct val="90000"/>
              </a:lnSpc>
              <a:buFont typeface="Wingdings" pitchFamily="2" charset="2"/>
              <a:buNone/>
            </a:pPr>
            <a:r>
              <a:rPr lang="en-US" sz="2000" dirty="0">
                <a:latin typeface="Courier New" pitchFamily="49" charset="0"/>
              </a:rPr>
              <a:t>   </a:t>
            </a:r>
            <a:r>
              <a:rPr lang="en-US" sz="2000" b="1" dirty="0" err="1">
                <a:latin typeface="Courier New" pitchFamily="49" charset="0"/>
              </a:rPr>
              <a:t>System.out.println</a:t>
            </a:r>
            <a:r>
              <a:rPr lang="en-US" sz="2000" b="1" dirty="0">
                <a:latin typeface="Courier New" pitchFamily="49" charset="0"/>
              </a:rPr>
              <a:t>( st.pop() );</a:t>
            </a:r>
          </a:p>
          <a:p>
            <a:pPr>
              <a:lnSpc>
                <a:spcPct val="90000"/>
              </a:lnSpc>
              <a:buFont typeface="Wingdings" pitchFamily="2" charset="2"/>
              <a:buNone/>
            </a:pPr>
            <a:r>
              <a:rPr lang="en-US" sz="2000" dirty="0">
                <a:latin typeface="Courier New" pitchFamily="49" charset="0"/>
              </a:rPr>
              <a:t>   </a:t>
            </a:r>
            <a:r>
              <a:rPr lang="en-US" sz="2000" b="1" dirty="0" err="1">
                <a:latin typeface="Courier New" pitchFamily="49" charset="0"/>
              </a:rPr>
              <a:t>st.push</a:t>
            </a:r>
            <a:r>
              <a:rPr lang="en-US" sz="2000" b="1" dirty="0">
                <a:latin typeface="Courier New" pitchFamily="49" charset="0"/>
              </a:rPr>
              <a:t>( 5 );</a:t>
            </a:r>
          </a:p>
          <a:p>
            <a:pPr>
              <a:lnSpc>
                <a:spcPct val="90000"/>
              </a:lnSpc>
              <a:buFont typeface="Wingdings" pitchFamily="2" charset="2"/>
              <a:buNone/>
            </a:pPr>
            <a:r>
              <a:rPr lang="en-US" sz="2000" dirty="0">
                <a:latin typeface="Courier New" pitchFamily="49" charset="0"/>
              </a:rPr>
              <a:t>   </a:t>
            </a:r>
            <a:r>
              <a:rPr lang="en-US" sz="2000" b="1" dirty="0" err="1">
                <a:latin typeface="Courier New" pitchFamily="49" charset="0"/>
              </a:rPr>
              <a:t>System.out.println</a:t>
            </a:r>
            <a:r>
              <a:rPr lang="en-US" sz="2000" b="1" dirty="0">
                <a:latin typeface="Courier New" pitchFamily="49" charset="0"/>
              </a:rPr>
              <a:t>( st.pop() );</a:t>
            </a:r>
          </a:p>
          <a:p>
            <a:pPr>
              <a:lnSpc>
                <a:spcPct val="90000"/>
              </a:lnSpc>
              <a:buFont typeface="Wingdings" pitchFamily="2" charset="2"/>
              <a:buNone/>
            </a:pPr>
            <a:r>
              <a:rPr lang="en-US" sz="2000" b="1" dirty="0">
                <a:latin typeface="Courier New" pitchFamily="49" charset="0"/>
              </a:rPr>
              <a:t>   </a:t>
            </a:r>
            <a:r>
              <a:rPr lang="en-US" sz="2000" b="1" dirty="0" err="1">
                <a:latin typeface="Courier New" pitchFamily="49" charset="0"/>
              </a:rPr>
              <a:t>System.out.println</a:t>
            </a:r>
            <a:r>
              <a:rPr lang="en-US" sz="2000" b="1" dirty="0">
                <a:latin typeface="Courier New" pitchFamily="49" charset="0"/>
              </a:rPr>
              <a:t>( st.pop() );</a:t>
            </a:r>
          </a:p>
          <a:p>
            <a:pPr>
              <a:lnSpc>
                <a:spcPct val="90000"/>
              </a:lnSpc>
              <a:buFont typeface="Wingdings" pitchFamily="2" charset="2"/>
              <a:buNone/>
            </a:pPr>
            <a:r>
              <a:rPr lang="en-US" sz="2000" b="1" dirty="0">
                <a:latin typeface="Courier New" pitchFamily="49" charset="0"/>
              </a:rPr>
              <a:t>}</a:t>
            </a:r>
          </a:p>
          <a:p>
            <a:pPr>
              <a:lnSpc>
                <a:spcPct val="90000"/>
              </a:lnSpc>
              <a:buFont typeface="Wingdings" pitchFamily="2" charset="2"/>
              <a:buNone/>
            </a:pPr>
            <a:r>
              <a:rPr lang="en-US" sz="2000" b="1" dirty="0">
                <a:latin typeface="Courier New" pitchFamily="49" charset="0"/>
              </a:rPr>
              <a:t>catch ( Exception e ) </a:t>
            </a:r>
          </a:p>
          <a:p>
            <a:pPr>
              <a:lnSpc>
                <a:spcPct val="90000"/>
              </a:lnSpc>
              <a:buFont typeface="Wingdings" pitchFamily="2" charset="2"/>
              <a:buNone/>
            </a:pPr>
            <a:r>
              <a:rPr lang="en-US" sz="2000" b="1" dirty="0">
                <a:latin typeface="Courier New" pitchFamily="49" charset="0"/>
              </a:rPr>
              <a:t>{</a:t>
            </a:r>
          </a:p>
          <a:p>
            <a:pPr>
              <a:lnSpc>
                <a:spcPct val="90000"/>
              </a:lnSpc>
              <a:buFont typeface="Wingdings" pitchFamily="2" charset="2"/>
              <a:buNone/>
            </a:pPr>
            <a:r>
              <a:rPr lang="en-US" sz="2000" b="1" dirty="0">
                <a:latin typeface="Courier New" pitchFamily="49" charset="0"/>
              </a:rPr>
              <a:t>   </a:t>
            </a:r>
            <a:r>
              <a:rPr lang="en-US" sz="2000" b="1" dirty="0" err="1">
                <a:latin typeface="Courier New" pitchFamily="49" charset="0"/>
              </a:rPr>
              <a:t>System.out.println</a:t>
            </a:r>
            <a:r>
              <a:rPr lang="en-US" sz="2000" b="1" dirty="0">
                <a:latin typeface="Courier New" pitchFamily="49" charset="0"/>
              </a:rPr>
              <a:t>( “pop() on empty stack” );</a:t>
            </a:r>
          </a:p>
          <a:p>
            <a:pPr>
              <a:lnSpc>
                <a:spcPct val="90000"/>
              </a:lnSpc>
              <a:buFont typeface="Wingdings" pitchFamily="2" charset="2"/>
              <a:buNone/>
            </a:pPr>
            <a:r>
              <a:rPr lang="en-US" sz="2000" b="1" dirty="0">
                <a:latin typeface="Courier New" pitchFamily="49" charset="0"/>
              </a:rPr>
              <a:t>}</a:t>
            </a:r>
            <a:endParaRPr lang="en-US" sz="2400" b="1" dirty="0">
              <a:latin typeface="Courier New" pitchFamily="49" charset="0"/>
            </a:endParaRPr>
          </a:p>
        </p:txBody>
      </p:sp>
      <p:sp>
        <p:nvSpPr>
          <p:cNvPr id="4" name="Slide Number Placeholder 3"/>
          <p:cNvSpPr>
            <a:spLocks noGrp="1"/>
          </p:cNvSpPr>
          <p:nvPr>
            <p:ph type="sldNum" sz="quarter" idx="12"/>
          </p:nvPr>
        </p:nvSpPr>
        <p:spPr/>
        <p:txBody>
          <a:bodyPr/>
          <a:lstStyle/>
          <a:p>
            <a:fld id="{61778265-A953-45BD-952B-9F96E876DE07}" type="slidenum">
              <a:rPr lang="en-GB" smtClean="0"/>
              <a:pPr/>
              <a:t>7</a:t>
            </a:fld>
            <a:endParaRPr lang="en-GB"/>
          </a:p>
        </p:txBody>
      </p:sp>
      <p:sp>
        <p:nvSpPr>
          <p:cNvPr id="5" name="Footer Placeholder 4"/>
          <p:cNvSpPr>
            <a:spLocks noGrp="1"/>
          </p:cNvSpPr>
          <p:nvPr>
            <p:ph type="ftr" sz="quarter" idx="11"/>
          </p:nvPr>
        </p:nvSpPr>
        <p:spPr/>
        <p:txBody>
          <a:bodyPr/>
          <a:lstStyle/>
          <a:p>
            <a:r>
              <a:rPr lang="en-GB" smtClean="0"/>
              <a:t>CSE 246 Data Structures and Algorithms          Fall2009        Quratulain</a:t>
            </a:r>
            <a:endParaRPr lang="en-GB"/>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a:xfrm>
            <a:off x="1150938" y="381000"/>
            <a:ext cx="7793037" cy="762000"/>
          </a:xfrm>
        </p:spPr>
        <p:txBody>
          <a:bodyPr/>
          <a:lstStyle/>
          <a:p>
            <a:r>
              <a:rPr lang="en-US" sz="3600"/>
              <a:t>Problems with Array Implementation</a:t>
            </a:r>
          </a:p>
        </p:txBody>
      </p:sp>
      <p:sp>
        <p:nvSpPr>
          <p:cNvPr id="18435" name="Rectangle 3"/>
          <p:cNvSpPr>
            <a:spLocks noGrp="1" noChangeArrowheads="1"/>
          </p:cNvSpPr>
          <p:nvPr>
            <p:ph type="body" idx="1"/>
          </p:nvPr>
        </p:nvSpPr>
        <p:spPr/>
        <p:txBody>
          <a:bodyPr>
            <a:normAutofit lnSpcReduction="10000"/>
          </a:bodyPr>
          <a:lstStyle/>
          <a:p>
            <a:r>
              <a:rPr lang="en-US" dirty="0"/>
              <a:t>MAX </a:t>
            </a:r>
            <a:r>
              <a:rPr lang="en-US" dirty="0" smtClean="0"/>
              <a:t>(size of array) needs </a:t>
            </a:r>
            <a:r>
              <a:rPr lang="en-US" dirty="0"/>
              <a:t>to be specified</a:t>
            </a:r>
          </a:p>
          <a:p>
            <a:r>
              <a:rPr lang="en-US" dirty="0"/>
              <a:t>Consequences</a:t>
            </a:r>
          </a:p>
          <a:p>
            <a:pPr lvl="1"/>
            <a:r>
              <a:rPr lang="en-US" dirty="0"/>
              <a:t>stack may fill up (when top == MAX)</a:t>
            </a:r>
          </a:p>
          <a:p>
            <a:pPr lvl="1"/>
            <a:r>
              <a:rPr lang="en-US" dirty="0"/>
              <a:t>memory is wasted if actual stack consumption </a:t>
            </a:r>
            <a:r>
              <a:rPr lang="en-US" dirty="0" smtClean="0"/>
              <a:t>is </a:t>
            </a:r>
            <a:r>
              <a:rPr lang="en-US" dirty="0"/>
              <a:t>below maximum</a:t>
            </a:r>
          </a:p>
          <a:p>
            <a:r>
              <a:rPr lang="en-US" dirty="0"/>
              <a:t>Need a more “dynamic” </a:t>
            </a:r>
            <a:r>
              <a:rPr lang="en-US" dirty="0" smtClean="0"/>
              <a:t>implementation</a:t>
            </a:r>
          </a:p>
          <a:p>
            <a:r>
              <a:rPr lang="en-GB" dirty="0" smtClean="0"/>
              <a:t>The array implementation of a stack is simple and efficient for known size of list.</a:t>
            </a:r>
          </a:p>
          <a:p>
            <a:r>
              <a:rPr lang="en-GB" dirty="0" smtClean="0"/>
              <a:t>Time complexity of all stack operations is O(1).</a:t>
            </a:r>
            <a:endParaRPr lang="en-US" dirty="0"/>
          </a:p>
        </p:txBody>
      </p:sp>
      <p:sp>
        <p:nvSpPr>
          <p:cNvPr id="4" name="Slide Number Placeholder 3"/>
          <p:cNvSpPr>
            <a:spLocks noGrp="1"/>
          </p:cNvSpPr>
          <p:nvPr>
            <p:ph type="sldNum" sz="quarter" idx="12"/>
          </p:nvPr>
        </p:nvSpPr>
        <p:spPr/>
        <p:txBody>
          <a:bodyPr/>
          <a:lstStyle/>
          <a:p>
            <a:fld id="{61778265-A953-45BD-952B-9F96E876DE07}" type="slidenum">
              <a:rPr lang="en-GB" smtClean="0"/>
              <a:pPr/>
              <a:t>8</a:t>
            </a:fld>
            <a:endParaRPr lang="en-GB"/>
          </a:p>
        </p:txBody>
      </p:sp>
      <p:sp>
        <p:nvSpPr>
          <p:cNvPr id="5" name="Footer Placeholder 4"/>
          <p:cNvSpPr>
            <a:spLocks noGrp="1"/>
          </p:cNvSpPr>
          <p:nvPr>
            <p:ph type="ftr" sz="quarter" idx="11"/>
          </p:nvPr>
        </p:nvSpPr>
        <p:spPr/>
        <p:txBody>
          <a:bodyPr/>
          <a:lstStyle/>
          <a:p>
            <a:r>
              <a:rPr lang="en-GB" smtClean="0"/>
              <a:t>CSE 246 Data Structures and Algorithms          Fall2009        Quratulain</a:t>
            </a:r>
            <a:endParaRPr lang="en-GB"/>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p:txBody>
          <a:bodyPr/>
          <a:lstStyle/>
          <a:p>
            <a:r>
              <a:rPr lang="en-US"/>
              <a:t>Linked List Implementation</a:t>
            </a:r>
          </a:p>
        </p:txBody>
      </p:sp>
      <p:sp>
        <p:nvSpPr>
          <p:cNvPr id="20483" name="Rectangle 3"/>
          <p:cNvSpPr>
            <a:spLocks noGrp="1" noChangeArrowheads="1"/>
          </p:cNvSpPr>
          <p:nvPr>
            <p:ph type="body" idx="1"/>
          </p:nvPr>
        </p:nvSpPr>
        <p:spPr/>
        <p:txBody>
          <a:bodyPr>
            <a:normAutofit fontScale="70000" lnSpcReduction="20000"/>
          </a:bodyPr>
          <a:lstStyle/>
          <a:p>
            <a:r>
              <a:rPr lang="en-GB" dirty="0" smtClean="0"/>
              <a:t>use a singly linked list to implement the stack ADT.</a:t>
            </a:r>
            <a:endParaRPr lang="en-US" dirty="0" smtClean="0"/>
          </a:p>
          <a:p>
            <a:r>
              <a:rPr lang="en-US" dirty="0" smtClean="0"/>
              <a:t>Stack </a:t>
            </a:r>
            <a:r>
              <a:rPr lang="en-US" dirty="0"/>
              <a:t>as a sequence of </a:t>
            </a:r>
            <a:r>
              <a:rPr lang="en-US" dirty="0" smtClean="0"/>
              <a:t>nodes</a:t>
            </a:r>
          </a:p>
          <a:p>
            <a:pPr>
              <a:spcBef>
                <a:spcPct val="50000"/>
              </a:spcBef>
              <a:buNone/>
            </a:pPr>
            <a:r>
              <a:rPr lang="en-US" dirty="0" smtClean="0"/>
              <a:t>public class </a:t>
            </a:r>
            <a:r>
              <a:rPr lang="en-US" dirty="0" err="1" smtClean="0"/>
              <a:t>StackNode</a:t>
            </a:r>
            <a:endParaRPr lang="en-US" dirty="0" smtClean="0"/>
          </a:p>
          <a:p>
            <a:pPr>
              <a:spcBef>
                <a:spcPct val="50000"/>
              </a:spcBef>
              <a:buNone/>
            </a:pPr>
            <a:r>
              <a:rPr lang="en-US" dirty="0" smtClean="0"/>
              <a:t>{</a:t>
            </a:r>
          </a:p>
          <a:p>
            <a:pPr>
              <a:spcBef>
                <a:spcPct val="50000"/>
              </a:spcBef>
              <a:buNone/>
            </a:pPr>
            <a:r>
              <a:rPr lang="en-US" dirty="0" smtClean="0"/>
              <a:t> object info; </a:t>
            </a:r>
          </a:p>
          <a:p>
            <a:pPr>
              <a:spcBef>
                <a:spcPct val="50000"/>
              </a:spcBef>
              <a:buNone/>
            </a:pPr>
            <a:r>
              <a:rPr lang="en-US" dirty="0" smtClean="0"/>
              <a:t> </a:t>
            </a:r>
            <a:r>
              <a:rPr lang="en-US" dirty="0" err="1" smtClean="0"/>
              <a:t>StackNode</a:t>
            </a:r>
            <a:r>
              <a:rPr lang="en-US" dirty="0" smtClean="0"/>
              <a:t> next;</a:t>
            </a:r>
          </a:p>
          <a:p>
            <a:pPr>
              <a:spcBef>
                <a:spcPct val="50000"/>
              </a:spcBef>
              <a:buNone/>
            </a:pPr>
            <a:r>
              <a:rPr lang="en-US" dirty="0" smtClean="0"/>
              <a:t> public </a:t>
            </a:r>
            <a:r>
              <a:rPr lang="en-US" dirty="0" err="1" smtClean="0"/>
              <a:t>StackNode</a:t>
            </a:r>
            <a:r>
              <a:rPr lang="en-US" dirty="0" smtClean="0"/>
              <a:t>(){}</a:t>
            </a:r>
          </a:p>
          <a:p>
            <a:pPr>
              <a:spcBef>
                <a:spcPct val="50000"/>
              </a:spcBef>
              <a:buNone/>
            </a:pPr>
            <a:r>
              <a:rPr lang="en-US" dirty="0" smtClean="0"/>
              <a:t> public </a:t>
            </a:r>
            <a:r>
              <a:rPr lang="en-US" dirty="0" err="1" smtClean="0"/>
              <a:t>StackNode</a:t>
            </a:r>
            <a:r>
              <a:rPr lang="en-US" dirty="0" smtClean="0"/>
              <a:t>(Object j, </a:t>
            </a:r>
            <a:r>
              <a:rPr lang="en-US" dirty="0" err="1" smtClean="0"/>
              <a:t>StackNode</a:t>
            </a:r>
            <a:r>
              <a:rPr lang="en-US" dirty="0" smtClean="0"/>
              <a:t> p)</a:t>
            </a:r>
          </a:p>
          <a:p>
            <a:pPr>
              <a:spcBef>
                <a:spcPct val="50000"/>
              </a:spcBef>
              <a:buNone/>
            </a:pPr>
            <a:r>
              <a:rPr lang="en-US" dirty="0" smtClean="0"/>
              <a:t> {info = j; next = p;</a:t>
            </a:r>
          </a:p>
          <a:p>
            <a:pPr>
              <a:spcBef>
                <a:spcPct val="50000"/>
              </a:spcBef>
              <a:buNone/>
            </a:pPr>
            <a:r>
              <a:rPr lang="en-US" dirty="0" smtClean="0"/>
              <a:t>}</a:t>
            </a:r>
          </a:p>
          <a:p>
            <a:pPr>
              <a:spcBef>
                <a:spcPct val="50000"/>
              </a:spcBef>
              <a:buNone/>
            </a:pPr>
            <a:r>
              <a:rPr lang="en-US" dirty="0" smtClean="0"/>
              <a:t>}</a:t>
            </a:r>
          </a:p>
          <a:p>
            <a:endParaRPr lang="en-US" dirty="0"/>
          </a:p>
        </p:txBody>
      </p:sp>
      <p:sp>
        <p:nvSpPr>
          <p:cNvPr id="23" name="Slide Number Placeholder 22"/>
          <p:cNvSpPr>
            <a:spLocks noGrp="1"/>
          </p:cNvSpPr>
          <p:nvPr>
            <p:ph type="sldNum" sz="quarter" idx="12"/>
          </p:nvPr>
        </p:nvSpPr>
        <p:spPr/>
        <p:txBody>
          <a:bodyPr/>
          <a:lstStyle/>
          <a:p>
            <a:fld id="{61778265-A953-45BD-952B-9F96E876DE07}" type="slidenum">
              <a:rPr lang="en-GB" smtClean="0"/>
              <a:pPr/>
              <a:t>9</a:t>
            </a:fld>
            <a:endParaRPr lang="en-GB"/>
          </a:p>
        </p:txBody>
      </p:sp>
      <p:sp>
        <p:nvSpPr>
          <p:cNvPr id="24" name="Footer Placeholder 23"/>
          <p:cNvSpPr>
            <a:spLocks noGrp="1"/>
          </p:cNvSpPr>
          <p:nvPr>
            <p:ph type="ftr" sz="quarter" idx="11"/>
          </p:nvPr>
        </p:nvSpPr>
        <p:spPr/>
        <p:txBody>
          <a:bodyPr/>
          <a:lstStyle/>
          <a:p>
            <a:r>
              <a:rPr lang="en-GB" smtClean="0"/>
              <a:t>CSE 246 Data Structures and Algorithms          Fall2009        Quratulain</a:t>
            </a:r>
            <a:endParaRPr lang="en-GB"/>
          </a:p>
        </p:txBody>
      </p:sp>
      <p:pic>
        <p:nvPicPr>
          <p:cNvPr id="2050" name="Picture 2"/>
          <p:cNvPicPr>
            <a:picLocks noChangeAspect="1" noChangeArrowheads="1"/>
          </p:cNvPicPr>
          <p:nvPr/>
        </p:nvPicPr>
        <p:blipFill>
          <a:blip r:embed="rId3" cstate="print"/>
          <a:srcRect/>
          <a:stretch>
            <a:fillRect/>
          </a:stretch>
        </p:blipFill>
        <p:spPr bwMode="auto">
          <a:xfrm>
            <a:off x="7429520" y="2071678"/>
            <a:ext cx="1466850" cy="38766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olstice">
  <a:themeElements>
    <a:clrScheme name="Solstice">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Solstice">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Solstice">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1518</TotalTime>
  <Words>2234</Words>
  <Application>Microsoft Office PowerPoint</Application>
  <PresentationFormat>On-screen Show (4:3)</PresentationFormat>
  <Paragraphs>463</Paragraphs>
  <Slides>35</Slides>
  <Notes>35</Notes>
  <HiddenSlides>0</HiddenSlides>
  <MMClips>0</MMClips>
  <ScaleCrop>false</ScaleCrop>
  <HeadingPairs>
    <vt:vector size="4" baseType="variant">
      <vt:variant>
        <vt:lpstr>Theme</vt:lpstr>
      </vt:variant>
      <vt:variant>
        <vt:i4>1</vt:i4>
      </vt:variant>
      <vt:variant>
        <vt:lpstr>Slide Titles</vt:lpstr>
      </vt:variant>
      <vt:variant>
        <vt:i4>35</vt:i4>
      </vt:variant>
    </vt:vector>
  </HeadingPairs>
  <TitlesOfParts>
    <vt:vector size="36" baseType="lpstr">
      <vt:lpstr>Solstice</vt:lpstr>
      <vt:lpstr>Data Structures and Algorithms </vt:lpstr>
      <vt:lpstr>Stack</vt:lpstr>
      <vt:lpstr>Stack Operations</vt:lpstr>
      <vt:lpstr>Array Implementation of a Stack</vt:lpstr>
      <vt:lpstr>ArrayStack class, continued</vt:lpstr>
      <vt:lpstr>ArrayStack class, continued</vt:lpstr>
      <vt:lpstr>Using the Stack</vt:lpstr>
      <vt:lpstr>Problems with Array Implementation</vt:lpstr>
      <vt:lpstr>Linked List Implementation</vt:lpstr>
      <vt:lpstr>Linked List as a Data Structure</vt:lpstr>
      <vt:lpstr>LinkedStack Class</vt:lpstr>
      <vt:lpstr>Push Operation using a List</vt:lpstr>
      <vt:lpstr>Pop Operation using a List</vt:lpstr>
      <vt:lpstr>Stack using Linked List</vt:lpstr>
      <vt:lpstr>Stack Application</vt:lpstr>
      <vt:lpstr>Stack Application</vt:lpstr>
      <vt:lpstr>Arithmetic Expression </vt:lpstr>
      <vt:lpstr>Arithmetic Expressions</vt:lpstr>
      <vt:lpstr>Infix notation</vt:lpstr>
      <vt:lpstr>Postfix notation </vt:lpstr>
      <vt:lpstr>Postfix</vt:lpstr>
      <vt:lpstr>Practical implications</vt:lpstr>
      <vt:lpstr>Example </vt:lpstr>
      <vt:lpstr>Infix to Postfix conversion Algorithm</vt:lpstr>
      <vt:lpstr>Algorithm for postfix evalution</vt:lpstr>
      <vt:lpstr>A Mathematical expression </vt:lpstr>
      <vt:lpstr>Solution for parenthesis</vt:lpstr>
      <vt:lpstr>Again problem</vt:lpstr>
      <vt:lpstr>Algorithm for parenthesis Validation</vt:lpstr>
      <vt:lpstr>Arithmetic Expression validate</vt:lpstr>
      <vt:lpstr>A Stack Interface in Java</vt:lpstr>
      <vt:lpstr>Stack interface</vt:lpstr>
      <vt:lpstr>Slide 33</vt:lpstr>
      <vt:lpstr>Slide 34</vt:lpstr>
      <vt:lpstr>Implementing a Stack with a Generic Linked List</vt:lpstr>
    </vt:vector>
  </TitlesOfParts>
  <Company>TOSHIBA</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qrajput</dc:creator>
  <cp:lastModifiedBy>qrajput</cp:lastModifiedBy>
  <cp:revision>129</cp:revision>
  <dcterms:created xsi:type="dcterms:W3CDTF">2009-08-31T12:43:44Z</dcterms:created>
  <dcterms:modified xsi:type="dcterms:W3CDTF">2009-10-15T13:07:31Z</dcterms:modified>
</cp:coreProperties>
</file>